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082" r:id="rId2"/>
    <p:sldId id="2083" r:id="rId3"/>
    <p:sldId id="2084" r:id="rId4"/>
    <p:sldId id="2085" r:id="rId5"/>
    <p:sldId id="2086" r:id="rId6"/>
    <p:sldId id="2087" r:id="rId7"/>
    <p:sldId id="20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2"/>
            <p14:sldId id="2083"/>
            <p14:sldId id="2084"/>
            <p14:sldId id="2085"/>
            <p14:sldId id="2086"/>
            <p14:sldId id="2087"/>
            <p14:sldId id="20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EA8C8"/>
    <a:srgbClr val="ADB9CA"/>
    <a:srgbClr val="FFFFFF"/>
    <a:srgbClr val="E09634"/>
    <a:srgbClr val="E29D3E"/>
    <a:srgbClr val="FFF7FF"/>
    <a:srgbClr val="FFCCCC"/>
    <a:srgbClr val="6AD3D9"/>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82079" autoAdjust="0"/>
  </p:normalViewPr>
  <p:slideViewPr>
    <p:cSldViewPr snapToGrid="0">
      <p:cViewPr varScale="1">
        <p:scale>
          <a:sx n="74" d="100"/>
          <a:sy n="74" d="100"/>
        </p:scale>
        <p:origin x="1253"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47937-5DA2-4854-B426-6F283EBE8B34}"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A75E81C5-2C4E-4BD2-8CA1-C72047531D6A}">
      <dgm:prSet phldrT="[Text]"/>
      <dgm:spPr>
        <a:solidFill>
          <a:schemeClr val="tx2"/>
        </a:solidFill>
      </dgm:spPr>
      <dgm:t>
        <a:bodyPr/>
        <a:lstStyle/>
        <a:p>
          <a:r>
            <a:rPr lang="en-US" b="0" i="0">
              <a:effectLst/>
              <a:latin typeface="Söhne"/>
            </a:rPr>
            <a:t>Metabolic encephalopathy</a:t>
          </a:r>
          <a:endParaRPr lang="en-US" dirty="0"/>
        </a:p>
      </dgm:t>
    </dgm:pt>
    <dgm:pt modelId="{1BBAEFC6-D04A-4EFB-8CE9-F0DFC355F90B}" type="parTrans" cxnId="{88AE5CEC-9B3C-4973-A559-971B5A58D733}">
      <dgm:prSet/>
      <dgm:spPr/>
      <dgm:t>
        <a:bodyPr/>
        <a:lstStyle/>
        <a:p>
          <a:endParaRPr lang="en-US"/>
        </a:p>
      </dgm:t>
    </dgm:pt>
    <dgm:pt modelId="{E6C1925C-B920-4342-A9E0-517099BC8FE0}" type="sibTrans" cxnId="{88AE5CEC-9B3C-4973-A559-971B5A58D733}">
      <dgm:prSet/>
      <dgm:spPr/>
      <dgm:t>
        <a:bodyPr/>
        <a:lstStyle/>
        <a:p>
          <a:endParaRPr lang="en-US"/>
        </a:p>
      </dgm:t>
    </dgm:pt>
    <dgm:pt modelId="{9847F9D9-158F-440A-8CC4-5975CDF26DC5}">
      <dgm:prSet phldrT="[Text]"/>
      <dgm:spPr/>
      <dgm:t>
        <a:bodyPr/>
        <a:lstStyle/>
        <a:p>
          <a:r>
            <a:rPr lang="en-US" b="0" i="0">
              <a:effectLst/>
              <a:latin typeface="Söhne"/>
            </a:rPr>
            <a:t>Drug toxicity</a:t>
          </a:r>
          <a:endParaRPr lang="en-US" dirty="0"/>
        </a:p>
      </dgm:t>
    </dgm:pt>
    <dgm:pt modelId="{6988C30C-7048-435F-A679-E30877206BE3}" type="parTrans" cxnId="{FEE30FBB-04DC-419A-BFC2-452F9D3C446F}">
      <dgm:prSet/>
      <dgm:spPr/>
      <dgm:t>
        <a:bodyPr/>
        <a:lstStyle/>
        <a:p>
          <a:endParaRPr lang="en-US"/>
        </a:p>
      </dgm:t>
    </dgm:pt>
    <dgm:pt modelId="{20C2A184-4F2D-4B98-A5DC-8A33AA638D1F}" type="sibTrans" cxnId="{FEE30FBB-04DC-419A-BFC2-452F9D3C446F}">
      <dgm:prSet/>
      <dgm:spPr/>
      <dgm:t>
        <a:bodyPr/>
        <a:lstStyle/>
        <a:p>
          <a:endParaRPr lang="en-US"/>
        </a:p>
      </dgm:t>
    </dgm:pt>
    <dgm:pt modelId="{8742E114-00E5-4746-8246-86B7F6497E62}">
      <dgm:prSet phldrT="[Text]"/>
      <dgm:spPr>
        <a:solidFill>
          <a:schemeClr val="accent5"/>
        </a:solidFill>
      </dgm:spPr>
      <dgm:t>
        <a:bodyPr/>
        <a:lstStyle/>
        <a:p>
          <a:r>
            <a:rPr lang="en-US" b="0" i="0">
              <a:effectLst/>
              <a:latin typeface="Söhne"/>
            </a:rPr>
            <a:t>Withdrawal from alcohol and sedatives </a:t>
          </a:r>
          <a:endParaRPr lang="en-US" dirty="0"/>
        </a:p>
      </dgm:t>
    </dgm:pt>
    <dgm:pt modelId="{2B11C5DD-1A6E-4721-8690-7C862EE3F565}" type="parTrans" cxnId="{A4BDCA2F-06B7-40EE-9432-D95818FB593F}">
      <dgm:prSet/>
      <dgm:spPr/>
      <dgm:t>
        <a:bodyPr/>
        <a:lstStyle/>
        <a:p>
          <a:endParaRPr lang="en-US"/>
        </a:p>
      </dgm:t>
    </dgm:pt>
    <dgm:pt modelId="{B4D155FF-CE42-48E3-A8E9-5CC9329DF53F}" type="sibTrans" cxnId="{A4BDCA2F-06B7-40EE-9432-D95818FB593F}">
      <dgm:prSet/>
      <dgm:spPr/>
      <dgm:t>
        <a:bodyPr/>
        <a:lstStyle/>
        <a:p>
          <a:endParaRPr lang="en-US"/>
        </a:p>
      </dgm:t>
    </dgm:pt>
    <dgm:pt modelId="{E70871D0-F514-46F6-81A2-A9861C8EDB0D}" type="pres">
      <dgm:prSet presAssocID="{9FF47937-5DA2-4854-B426-6F283EBE8B34}" presName="diagram" presStyleCnt="0">
        <dgm:presLayoutVars>
          <dgm:dir/>
          <dgm:resizeHandles val="exact"/>
        </dgm:presLayoutVars>
      </dgm:prSet>
      <dgm:spPr/>
    </dgm:pt>
    <dgm:pt modelId="{2F213F61-3815-41B5-AEEA-ED7F57AAB5A2}" type="pres">
      <dgm:prSet presAssocID="{A75E81C5-2C4E-4BD2-8CA1-C72047531D6A}" presName="node" presStyleLbl="node1" presStyleIdx="0" presStyleCnt="3">
        <dgm:presLayoutVars>
          <dgm:bulletEnabled val="1"/>
        </dgm:presLayoutVars>
      </dgm:prSet>
      <dgm:spPr/>
    </dgm:pt>
    <dgm:pt modelId="{A41C2A45-E5AF-41D3-93BE-757032E874F5}" type="pres">
      <dgm:prSet presAssocID="{E6C1925C-B920-4342-A9E0-517099BC8FE0}" presName="sibTrans" presStyleCnt="0"/>
      <dgm:spPr/>
    </dgm:pt>
    <dgm:pt modelId="{03D2A174-26CA-4EBC-9A37-B70C2C1A4F02}" type="pres">
      <dgm:prSet presAssocID="{9847F9D9-158F-440A-8CC4-5975CDF26DC5}" presName="node" presStyleLbl="node1" presStyleIdx="1" presStyleCnt="3">
        <dgm:presLayoutVars>
          <dgm:bulletEnabled val="1"/>
        </dgm:presLayoutVars>
      </dgm:prSet>
      <dgm:spPr/>
    </dgm:pt>
    <dgm:pt modelId="{EA833BB4-7DBC-4160-AEC0-3F29623B72E4}" type="pres">
      <dgm:prSet presAssocID="{20C2A184-4F2D-4B98-A5DC-8A33AA638D1F}" presName="sibTrans" presStyleCnt="0"/>
      <dgm:spPr/>
    </dgm:pt>
    <dgm:pt modelId="{595DD19A-5843-4E36-BDEC-E3CD764A4EA2}" type="pres">
      <dgm:prSet presAssocID="{8742E114-00E5-4746-8246-86B7F6497E62}" presName="node" presStyleLbl="node1" presStyleIdx="2" presStyleCnt="3">
        <dgm:presLayoutVars>
          <dgm:bulletEnabled val="1"/>
        </dgm:presLayoutVars>
      </dgm:prSet>
      <dgm:spPr/>
    </dgm:pt>
  </dgm:ptLst>
  <dgm:cxnLst>
    <dgm:cxn modelId="{D3E8EC2B-FB0B-4F23-A713-6A44C63287BE}" type="presOf" srcId="{9FF47937-5DA2-4854-B426-6F283EBE8B34}" destId="{E70871D0-F514-46F6-81A2-A9861C8EDB0D}" srcOrd="0" destOrd="0" presId="urn:microsoft.com/office/officeart/2005/8/layout/default"/>
    <dgm:cxn modelId="{A4BDCA2F-06B7-40EE-9432-D95818FB593F}" srcId="{9FF47937-5DA2-4854-B426-6F283EBE8B34}" destId="{8742E114-00E5-4746-8246-86B7F6497E62}" srcOrd="2" destOrd="0" parTransId="{2B11C5DD-1A6E-4721-8690-7C862EE3F565}" sibTransId="{B4D155FF-CE42-48E3-A8E9-5CC9329DF53F}"/>
    <dgm:cxn modelId="{2CC4739C-E173-4CFD-9957-8190BF3B75F1}" type="presOf" srcId="{8742E114-00E5-4746-8246-86B7F6497E62}" destId="{595DD19A-5843-4E36-BDEC-E3CD764A4EA2}" srcOrd="0" destOrd="0" presId="urn:microsoft.com/office/officeart/2005/8/layout/default"/>
    <dgm:cxn modelId="{FEE30FBB-04DC-419A-BFC2-452F9D3C446F}" srcId="{9FF47937-5DA2-4854-B426-6F283EBE8B34}" destId="{9847F9D9-158F-440A-8CC4-5975CDF26DC5}" srcOrd="1" destOrd="0" parTransId="{6988C30C-7048-435F-A679-E30877206BE3}" sibTransId="{20C2A184-4F2D-4B98-A5DC-8A33AA638D1F}"/>
    <dgm:cxn modelId="{C005B9BE-0A3D-4128-97C6-773E608E125D}" type="presOf" srcId="{A75E81C5-2C4E-4BD2-8CA1-C72047531D6A}" destId="{2F213F61-3815-41B5-AEEA-ED7F57AAB5A2}" srcOrd="0" destOrd="0" presId="urn:microsoft.com/office/officeart/2005/8/layout/default"/>
    <dgm:cxn modelId="{88AE5CEC-9B3C-4973-A559-971B5A58D733}" srcId="{9FF47937-5DA2-4854-B426-6F283EBE8B34}" destId="{A75E81C5-2C4E-4BD2-8CA1-C72047531D6A}" srcOrd="0" destOrd="0" parTransId="{1BBAEFC6-D04A-4EFB-8CE9-F0DFC355F90B}" sibTransId="{E6C1925C-B920-4342-A9E0-517099BC8FE0}"/>
    <dgm:cxn modelId="{0BBDA5FF-59C2-442D-B081-4F34F47C86A0}" type="presOf" srcId="{9847F9D9-158F-440A-8CC4-5975CDF26DC5}" destId="{03D2A174-26CA-4EBC-9A37-B70C2C1A4F02}" srcOrd="0" destOrd="0" presId="urn:microsoft.com/office/officeart/2005/8/layout/default"/>
    <dgm:cxn modelId="{E6378B1F-67F2-4066-8D9D-8DCDD4D32B3B}" type="presParOf" srcId="{E70871D0-F514-46F6-81A2-A9861C8EDB0D}" destId="{2F213F61-3815-41B5-AEEA-ED7F57AAB5A2}" srcOrd="0" destOrd="0" presId="urn:microsoft.com/office/officeart/2005/8/layout/default"/>
    <dgm:cxn modelId="{5D722AAF-2A8A-43F0-A5F1-0459B8A57B51}" type="presParOf" srcId="{E70871D0-F514-46F6-81A2-A9861C8EDB0D}" destId="{A41C2A45-E5AF-41D3-93BE-757032E874F5}" srcOrd="1" destOrd="0" presId="urn:microsoft.com/office/officeart/2005/8/layout/default"/>
    <dgm:cxn modelId="{94DF2358-1505-402E-8F35-E633ED0ADFB4}" type="presParOf" srcId="{E70871D0-F514-46F6-81A2-A9861C8EDB0D}" destId="{03D2A174-26CA-4EBC-9A37-B70C2C1A4F02}" srcOrd="2" destOrd="0" presId="urn:microsoft.com/office/officeart/2005/8/layout/default"/>
    <dgm:cxn modelId="{AF7504EA-AB4A-4B68-AC55-FAD973C51C94}" type="presParOf" srcId="{E70871D0-F514-46F6-81A2-A9861C8EDB0D}" destId="{EA833BB4-7DBC-4160-AEC0-3F29623B72E4}" srcOrd="3" destOrd="0" presId="urn:microsoft.com/office/officeart/2005/8/layout/default"/>
    <dgm:cxn modelId="{4F9E8A70-5108-4C96-8064-20CA0E3377EC}" type="presParOf" srcId="{E70871D0-F514-46F6-81A2-A9861C8EDB0D}" destId="{595DD19A-5843-4E36-BDEC-E3CD764A4EA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13F61-3815-41B5-AEEA-ED7F57AAB5A2}">
      <dsp:nvSpPr>
        <dsp:cNvPr id="0" name=""/>
        <dsp:cNvSpPr/>
      </dsp:nvSpPr>
      <dsp:spPr>
        <a:xfrm>
          <a:off x="1692689" y="1465"/>
          <a:ext cx="3177629" cy="1906577"/>
        </a:xfrm>
        <a:prstGeom prst="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a:effectLst/>
              <a:latin typeface="Söhne"/>
            </a:rPr>
            <a:t>Metabolic encephalopathy</a:t>
          </a:r>
          <a:endParaRPr lang="en-US" sz="3500" kern="1200" dirty="0"/>
        </a:p>
      </dsp:txBody>
      <dsp:txXfrm>
        <a:off x="1692689" y="1465"/>
        <a:ext cx="3177629" cy="1906577"/>
      </dsp:txXfrm>
    </dsp:sp>
    <dsp:sp modelId="{03D2A174-26CA-4EBC-9A37-B70C2C1A4F02}">
      <dsp:nvSpPr>
        <dsp:cNvPr id="0" name=""/>
        <dsp:cNvSpPr/>
      </dsp:nvSpPr>
      <dsp:spPr>
        <a:xfrm>
          <a:off x="5188081" y="1465"/>
          <a:ext cx="3177629" cy="1906577"/>
        </a:xfrm>
        <a:prstGeom prst="rect">
          <a:avLst/>
        </a:prstGeom>
        <a:solidFill>
          <a:schemeClr val="accent2">
            <a:shade val="80000"/>
            <a:hueOff val="-290196"/>
            <a:satOff val="-28402"/>
            <a:lumOff val="18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a:effectLst/>
              <a:latin typeface="Söhne"/>
            </a:rPr>
            <a:t>Drug toxicity</a:t>
          </a:r>
          <a:endParaRPr lang="en-US" sz="3500" kern="1200" dirty="0"/>
        </a:p>
      </dsp:txBody>
      <dsp:txXfrm>
        <a:off x="5188081" y="1465"/>
        <a:ext cx="3177629" cy="1906577"/>
      </dsp:txXfrm>
    </dsp:sp>
    <dsp:sp modelId="{595DD19A-5843-4E36-BDEC-E3CD764A4EA2}">
      <dsp:nvSpPr>
        <dsp:cNvPr id="0" name=""/>
        <dsp:cNvSpPr/>
      </dsp:nvSpPr>
      <dsp:spPr>
        <a:xfrm>
          <a:off x="3440385" y="2225806"/>
          <a:ext cx="3177629" cy="1906577"/>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a:effectLst/>
              <a:latin typeface="Söhne"/>
            </a:rPr>
            <a:t>Withdrawal from alcohol and sedatives </a:t>
          </a:r>
          <a:endParaRPr lang="en-US" sz="3500" kern="1200" dirty="0"/>
        </a:p>
      </dsp:txBody>
      <dsp:txXfrm>
        <a:off x="3440385" y="2225806"/>
        <a:ext cx="3177629" cy="19065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To manage delirium, two pathways are followed at the same time: one to deal with the behavior problems, and another to identify and treat the medical disorder that causes them. A key point to remember is that delirium symptoms can last for a long time, even after the causes and risk factors are resolved.</a:t>
            </a:r>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32323"/>
                </a:solidFill>
                <a:effectLst/>
                <a:latin typeface="Noto Sans" panose="020B0502040504020204" pitchFamily="34" charset="0"/>
              </a:rPr>
              <a:t>Virtually any medical condition can precipitate delirium in a susceptible patient; and multiple underlying conditions are often found. </a:t>
            </a:r>
            <a:r>
              <a:rPr lang="en-US" b="0" i="0" dirty="0">
                <a:solidFill>
                  <a:srgbClr val="374151"/>
                </a:solidFill>
                <a:effectLst/>
                <a:latin typeface="Söhne"/>
              </a:rPr>
              <a:t>Prospective studies on delirium frequently cite metabolic encephalopathy, drug toxicity, and withdrawal from alcohol and sedatives as common conditions associated with the disorder. Metabolic encephalopathy encompasses disturbances such as fluid and electrolyte imbalances, various infections, organ failure, and hypoglycemia. Drug toxicity is a significant factor, accounting for about 30% of delirium cases, and can occur even with therapeutic drug levels, especially in vulnerable patients. Treatment for these conditions may involve administering specific antidotes in cases of acute drug poisoning. Separately, the management of alcohol withdrawal, which can also lead to delirium, requires its own set of treatments and strategies</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239441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When delirium is manifest by agitation, symptom control </a:t>
            </a:r>
            <a:r>
              <a:rPr lang="en-US" b="0" i="0">
                <a:solidFill>
                  <a:srgbClr val="232323"/>
                </a:solidFill>
                <a:effectLst/>
                <a:latin typeface="Noto Sans" panose="020B0502040504020204" pitchFamily="34" charset="0"/>
              </a:rPr>
              <a:t>is sometimes necessary </a:t>
            </a:r>
            <a:r>
              <a:rPr lang="en-US" b="0" i="0" dirty="0">
                <a:solidFill>
                  <a:srgbClr val="232323"/>
                </a:solidFill>
                <a:effectLst/>
                <a:latin typeface="Noto Sans" panose="020B0502040504020204" pitchFamily="34" charset="0"/>
              </a:rPr>
              <a:t>to prevent harm or to allow evaluation and treatment. While nonpharmacologic interventions should be the mainstay of treatment, a cautious trial of psychotropic medication may be warranted in these circumstances</a:t>
            </a:r>
            <a:r>
              <a:rPr lang="en-US" b="0" i="0" dirty="0">
                <a:solidFill>
                  <a:srgbClr val="374151"/>
                </a:solidFill>
                <a:effectLst/>
                <a:latin typeface="din-next-w01-light"/>
              </a:rPr>
              <a:t>. The MIND-USA trial, a randomized, double-blind, placebo-controlled study, included 1183 patients with acute respiratory failure or shock who were randomly assigned to receive placebo, haloperidol, or ziprasidone. Among the participants, 48% developed delirium during the trial, with the majority having hypoactive delirium (89%) and the rest having hyperactive delirium (11%). The median number of days alive without delirium or coma did not significantly differ between the groups (8.5 in placebo, 7.9 in haloperidol, and 8.7 in ziprasidone). There were no significant differences in secondary endpoints or the frequency of extrapyramidal symptoms. The trial's conclusion was that antipsychotics were not effective in treating delirium.</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128734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374151"/>
                </a:solidFill>
                <a:effectLst/>
                <a:latin typeface="din-next-w01-light"/>
              </a:rPr>
              <a:t>Two systematic reviews commissioned by the Agency for Healthcare Research and Quality in 2019, also concluded that antipsychotics did not demonstrate effectiveness in either treatment or prevention of delirium.</a:t>
            </a:r>
          </a:p>
          <a:p>
            <a:pPr algn="l" rtl="0" fontAlgn="base"/>
            <a:endParaRPr lang="en-US" b="0" i="0" dirty="0">
              <a:solidFill>
                <a:srgbClr val="2A2A2A"/>
              </a:solidFill>
              <a:effectLst/>
              <a:latin typeface="din-next-w01-light"/>
            </a:endParaRPr>
          </a:p>
          <a:p>
            <a:r>
              <a:rPr lang="en-US" b="0" i="0" dirty="0">
                <a:solidFill>
                  <a:srgbClr val="374151"/>
                </a:solidFill>
                <a:effectLst/>
                <a:latin typeface="Söhne"/>
              </a:rPr>
              <a:t>The first systematic review assessed the use of antipsychotics for preventing delirium in adults, analyzing 14 studies but finding no significant differences in delirium incidence, duration, hospital stay length, or mortality when comparing haloperidol to placebo. The review did, however, indicate that second-generation antipsychotics might reduce delirium incidence in postoperative patients, but noted insufficient evidence regarding their impact on cognitive function and delirium severity, highlighting the need for further research in this area.</a:t>
            </a:r>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15637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din-next-w01-light"/>
              </a:rPr>
              <a:t>The second systematic review assessed the benefits and harms of using antipsychotics to treat delirium in adult inpatients and was published in 2019. The review included 16 randomized controlled trials and 10 observational studies. The findings indicate that there were no significant differences in sedation status, delirium duration, hospital length of stay, or mortality when comparing haloperidol or second-generation antipsychotics to placebo. Moreover, there were no notable differences in delirium severity and cognitive functioning between haloperidol and second-generation antipsychotics.</a:t>
            </a:r>
          </a:p>
          <a:p>
            <a:endParaRPr lang="en-US" b="0" i="0" dirty="0">
              <a:solidFill>
                <a:srgbClr val="374151"/>
              </a:solidFill>
              <a:effectLst/>
              <a:latin typeface="din-next-w01-light"/>
            </a:endParaRPr>
          </a:p>
          <a:p>
            <a:r>
              <a:rPr lang="en-US" b="0" i="0" dirty="0">
                <a:solidFill>
                  <a:srgbClr val="2A2A2A"/>
                </a:solidFill>
                <a:effectLst/>
                <a:latin typeface="din-next-w01-light"/>
              </a:rPr>
              <a:t>Following the 2018 MIND-USA trial, critical care guidelines recommended against the widespread use of antipsychotics for the treatment or prevention of ICU delirium. However, it is worth emphasizing that around 90% of the MIND-USA trial participants had hypoactive delirium without agitation. As a result, these guidelines unintentionally discouraged the use of antipsychotics in agitated patients with delirium, despite limited evidence to support this approach</a:t>
            </a:r>
            <a:r>
              <a:rPr lang="en-US" b="0" i="0" dirty="0">
                <a:solidFill>
                  <a:srgbClr val="374151"/>
                </a:solidFill>
                <a:effectLst/>
                <a:latin typeface="din-next-w01-light"/>
              </a:rPr>
              <a:t>.</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131853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din-next-w01-light"/>
              </a:rPr>
              <a:t>The AID-ICU trial was conducted across 16 European ICUs with 1000 patients with delirium and compared the administration of haloperidol (in doses of 2.5 mg, up to 20 mg/day) with a placebo. </a:t>
            </a:r>
            <a:r>
              <a:rPr lang="en-US" b="0" i="0" dirty="0">
                <a:solidFill>
                  <a:srgbClr val="4D4D4D"/>
                </a:solidFill>
                <a:effectLst/>
                <a:latin typeface="din-next-w01-light"/>
              </a:rPr>
              <a:t>45% of patients had hyperactive delirium. </a:t>
            </a:r>
            <a:r>
              <a:rPr lang="en-US" b="0" i="0" dirty="0">
                <a:solidFill>
                  <a:srgbClr val="2A2A2A"/>
                </a:solidFill>
                <a:effectLst/>
                <a:latin typeface="din-next-w01-light"/>
              </a:rPr>
              <a:t>The trial </a:t>
            </a:r>
            <a:r>
              <a:rPr lang="en-US" b="0" i="0" dirty="0">
                <a:solidFill>
                  <a:srgbClr val="374151"/>
                </a:solidFill>
                <a:effectLst/>
                <a:latin typeface="din-next-w01-light"/>
              </a:rPr>
              <a:t>reported intriguing results regarding the use of haloperidol in ICU delirium. While there was no significant difference in the number of days alive and out of the hospital at 90 days between the haloperidol and placebo groups, a closer examination revealed a potential reduction in 90-day mortality (7%) in the haloperidol group. However, mortality was not a primary outcome, and further investigation is needed.</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300932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din-next-w01-light"/>
              </a:rPr>
              <a:t>Current evidence does not support the routine use of antipsychotic medications for the treatment or prevention of delirium in critically ill patients. The findings from clinical trials highlight the importance of individualized patient management, focusing on nonpharmacological interventions and cautious use of antipsychotics when necessary. </a:t>
            </a:r>
            <a:r>
              <a:rPr lang="en-US" b="0" i="0" dirty="0">
                <a:solidFill>
                  <a:srgbClr val="232323"/>
                </a:solidFill>
                <a:effectLst/>
                <a:latin typeface="Noto Sans" panose="020B0502040504020204" pitchFamily="34" charset="0"/>
              </a:rPr>
              <a:t>When indicated, antipsychotic agents are generally used to treat severe agitation in the patient with delirium, because these symptoms are associated with self-harm and effective alternatives are not available.</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2602566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4257" y="431913"/>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148100"/>
            <a:ext cx="10058400" cy="1727456"/>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3998073"/>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12/9/2023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12/9/2023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12/9/2023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12/9/2023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12/9/2023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12/9/2023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12/9/2023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12/9/2023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Delirium Treatment</a:t>
            </a:r>
          </a:p>
        </p:txBody>
      </p:sp>
    </p:spTree>
    <p:extLst>
      <p:ext uri="{BB962C8B-B14F-4D97-AF65-F5344CB8AC3E}">
        <p14:creationId xmlns:p14="http://schemas.microsoft.com/office/powerpoint/2010/main" val="189846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3D83-F829-E0A2-32F1-A977AF846520}"/>
              </a:ext>
            </a:extLst>
          </p:cNvPr>
          <p:cNvSpPr>
            <a:spLocks noGrp="1"/>
          </p:cNvSpPr>
          <p:nvPr>
            <p:ph type="title"/>
          </p:nvPr>
        </p:nvSpPr>
        <p:spPr/>
        <p:txBody>
          <a:bodyPr>
            <a:normAutofit/>
          </a:bodyPr>
          <a:lstStyle/>
          <a:p>
            <a:r>
              <a:rPr lang="en-US" b="1" i="0" dirty="0">
                <a:solidFill>
                  <a:srgbClr val="232323"/>
                </a:solidFill>
                <a:effectLst/>
                <a:latin typeface="Noto Sans" panose="020B0502040504020204" pitchFamily="34" charset="0"/>
              </a:rPr>
              <a:t>Treatment of Underlying </a:t>
            </a:r>
            <a:r>
              <a:rPr lang="en-US" dirty="0">
                <a:solidFill>
                  <a:srgbClr val="232323"/>
                </a:solidFill>
                <a:effectLst/>
                <a:latin typeface="Noto Sans" panose="020B0502040504020204" pitchFamily="34" charset="0"/>
              </a:rPr>
              <a:t>C</a:t>
            </a:r>
            <a:r>
              <a:rPr lang="en-US" b="1" i="0" dirty="0">
                <a:solidFill>
                  <a:srgbClr val="232323"/>
                </a:solidFill>
                <a:effectLst/>
                <a:latin typeface="Noto Sans" panose="020B0502040504020204" pitchFamily="34" charset="0"/>
              </a:rPr>
              <a:t>onditions</a:t>
            </a:r>
            <a:endParaRPr lang="en-US" dirty="0"/>
          </a:p>
        </p:txBody>
      </p:sp>
      <p:graphicFrame>
        <p:nvGraphicFramePr>
          <p:cNvPr id="4" name="Content Placeholder 3">
            <a:extLst>
              <a:ext uri="{FF2B5EF4-FFF2-40B4-BE49-F238E27FC236}">
                <a16:creationId xmlns:a16="http://schemas.microsoft.com/office/drawing/2014/main" id="{5EBE12F2-4E0C-8947-78C1-6A5A1F904ED4}"/>
              </a:ext>
            </a:extLst>
          </p:cNvPr>
          <p:cNvGraphicFramePr>
            <a:graphicFrameLocks noGrp="1"/>
          </p:cNvGraphicFramePr>
          <p:nvPr>
            <p:ph idx="1"/>
            <p:extLst>
              <p:ext uri="{D42A27DB-BD31-4B8C-83A1-F6EECF244321}">
                <p14:modId xmlns:p14="http://schemas.microsoft.com/office/powerpoint/2010/main" val="405355469"/>
              </p:ext>
            </p:extLst>
          </p:nvPr>
        </p:nvGraphicFramePr>
        <p:xfrm>
          <a:off x="1096963" y="1735138"/>
          <a:ext cx="100584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17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DDB-F662-EE1B-1CD5-FA4A8976BB26}"/>
              </a:ext>
            </a:extLst>
          </p:cNvPr>
          <p:cNvSpPr>
            <a:spLocks noGrp="1"/>
          </p:cNvSpPr>
          <p:nvPr>
            <p:ph type="title"/>
          </p:nvPr>
        </p:nvSpPr>
        <p:spPr/>
        <p:txBody>
          <a:bodyPr/>
          <a:lstStyle/>
          <a:p>
            <a:endParaRPr lang="en-US"/>
          </a:p>
        </p:txBody>
      </p:sp>
      <p:pic>
        <p:nvPicPr>
          <p:cNvPr id="9" name="Content Placeholder 8" descr="A close-up of a white card&#10;&#10;Description automatically generated">
            <a:extLst>
              <a:ext uri="{FF2B5EF4-FFF2-40B4-BE49-F238E27FC236}">
                <a16:creationId xmlns:a16="http://schemas.microsoft.com/office/drawing/2014/main" id="{1168A271-D672-3C2B-5CB0-584929AE21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77050"/>
          </a:xfrm>
        </p:spPr>
      </p:pic>
      <p:pic>
        <p:nvPicPr>
          <p:cNvPr id="10" name="Picture 9" descr="Shape, arrow&#10;&#10;Description automatically generated">
            <a:extLst>
              <a:ext uri="{FF2B5EF4-FFF2-40B4-BE49-F238E27FC236}">
                <a16:creationId xmlns:a16="http://schemas.microsoft.com/office/drawing/2014/main" id="{FCC805A0-C5F7-6419-4980-EF629A446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7410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D04E-00C7-8A0F-0BD2-D22F0D5B4F18}"/>
              </a:ext>
            </a:extLst>
          </p:cNvPr>
          <p:cNvSpPr>
            <a:spLocks noGrp="1"/>
          </p:cNvSpPr>
          <p:nvPr>
            <p:ph type="title"/>
          </p:nvPr>
        </p:nvSpPr>
        <p:spPr/>
        <p:txBody>
          <a:bodyPr/>
          <a:lstStyle/>
          <a:p>
            <a:endParaRPr lang="en-US"/>
          </a:p>
        </p:txBody>
      </p:sp>
      <p:pic>
        <p:nvPicPr>
          <p:cNvPr id="5" name="Content Placeholder 4" descr="A screenshot of a medical review&#10;&#10;Description automatically generated">
            <a:extLst>
              <a:ext uri="{FF2B5EF4-FFF2-40B4-BE49-F238E27FC236}">
                <a16:creationId xmlns:a16="http://schemas.microsoft.com/office/drawing/2014/main" id="{A1E88CB0-D27B-4269-A2DC-3F02B890C4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descr="Shape, arrow&#10;&#10;Description automatically generated">
            <a:extLst>
              <a:ext uri="{FF2B5EF4-FFF2-40B4-BE49-F238E27FC236}">
                <a16:creationId xmlns:a16="http://schemas.microsoft.com/office/drawing/2014/main" id="{9988B332-D0DA-7604-F40B-D9C534758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30410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E97B-3524-1042-89C8-AC246E9A6811}"/>
              </a:ext>
            </a:extLst>
          </p:cNvPr>
          <p:cNvSpPr>
            <a:spLocks noGrp="1"/>
          </p:cNvSpPr>
          <p:nvPr>
            <p:ph type="title"/>
          </p:nvPr>
        </p:nvSpPr>
        <p:spPr/>
        <p:txBody>
          <a:bodyPr/>
          <a:lstStyle/>
          <a:p>
            <a:endParaRPr lang="en-US"/>
          </a:p>
        </p:txBody>
      </p:sp>
      <p:pic>
        <p:nvPicPr>
          <p:cNvPr id="5" name="Content Placeholder 4" descr="A group of labels with text&#10;&#10;Description automatically generated with medium confidence">
            <a:extLst>
              <a:ext uri="{FF2B5EF4-FFF2-40B4-BE49-F238E27FC236}">
                <a16:creationId xmlns:a16="http://schemas.microsoft.com/office/drawing/2014/main" id="{7D9FB62E-92C6-0605-47FA-C5AF423245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9585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9DCA-939B-49B5-A676-E96A87EE21F9}"/>
              </a:ext>
            </a:extLst>
          </p:cNvPr>
          <p:cNvSpPr>
            <a:spLocks noGrp="1"/>
          </p:cNvSpPr>
          <p:nvPr>
            <p:ph type="title"/>
          </p:nvPr>
        </p:nvSpPr>
        <p:spPr/>
        <p:txBody>
          <a:bodyPr/>
          <a:lstStyle/>
          <a:p>
            <a:endParaRPr lang="en-US"/>
          </a:p>
        </p:txBody>
      </p:sp>
      <p:pic>
        <p:nvPicPr>
          <p:cNvPr id="5" name="Content Placeholder 4" descr="A group of white rectangular boxes with text&#10;&#10;Description automatically generated with medium confidence">
            <a:extLst>
              <a:ext uri="{FF2B5EF4-FFF2-40B4-BE49-F238E27FC236}">
                <a16:creationId xmlns:a16="http://schemas.microsoft.com/office/drawing/2014/main" id="{420F486E-A1A6-5F9E-1BF5-6C811DE573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3183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4CD2-5D49-9088-3751-D99926A5A8D3}"/>
              </a:ext>
            </a:extLst>
          </p:cNvPr>
          <p:cNvSpPr>
            <a:spLocks noGrp="1"/>
          </p:cNvSpPr>
          <p:nvPr>
            <p:ph type="title"/>
          </p:nvPr>
        </p:nvSpPr>
        <p:spPr/>
        <p:txBody>
          <a:bodyPr/>
          <a:lstStyle/>
          <a:p>
            <a:endParaRPr lang="en-US"/>
          </a:p>
        </p:txBody>
      </p:sp>
      <p:pic>
        <p:nvPicPr>
          <p:cNvPr id="5" name="Content Placeholder 4" descr="A diagram of a health care procedure&#10;&#10;Description automatically generated with medium confidence">
            <a:extLst>
              <a:ext uri="{FF2B5EF4-FFF2-40B4-BE49-F238E27FC236}">
                <a16:creationId xmlns:a16="http://schemas.microsoft.com/office/drawing/2014/main" id="{99FB8BCB-D55F-9919-A0AF-B6C634705F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77050"/>
          </a:xfrm>
        </p:spPr>
      </p:pic>
    </p:spTree>
    <p:extLst>
      <p:ext uri="{BB962C8B-B14F-4D97-AF65-F5344CB8AC3E}">
        <p14:creationId xmlns:p14="http://schemas.microsoft.com/office/powerpoint/2010/main" val="2342822304"/>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4546A"/>
      </a:dk2>
      <a:lt2>
        <a:srgbClr val="E7E6E6"/>
      </a:lt2>
      <a:accent1>
        <a:srgbClr val="954F72"/>
      </a:accent1>
      <a:accent2>
        <a:srgbClr val="BF9000"/>
      </a:accent2>
      <a:accent3>
        <a:srgbClr val="8496B0"/>
      </a:accent3>
      <a:accent4>
        <a:srgbClr val="81B070"/>
      </a:accent4>
      <a:accent5>
        <a:srgbClr val="3C7A77"/>
      </a:accent5>
      <a:accent6>
        <a:srgbClr val="44546A"/>
      </a:accent6>
      <a:hlink>
        <a:srgbClr val="7F6000"/>
      </a:hlink>
      <a:folHlink>
        <a:srgbClr val="44546A"/>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65243</TotalTime>
  <Words>858</Words>
  <Application>Microsoft Office PowerPoint</Application>
  <PresentationFormat>Widescreen</PresentationFormat>
  <Paragraphs>23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Calibri Light</vt:lpstr>
      <vt:lpstr>din-next-w01-light</vt:lpstr>
      <vt:lpstr>Noto Sans</vt:lpstr>
      <vt:lpstr>Söhne</vt:lpstr>
      <vt:lpstr>Times New Roman</vt:lpstr>
      <vt:lpstr>Retrospect</vt:lpstr>
      <vt:lpstr>Delirium Treatment</vt:lpstr>
      <vt:lpstr>Treatment of Underlying Conditions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435</cp:revision>
  <dcterms:created xsi:type="dcterms:W3CDTF">2020-05-21T22:16:16Z</dcterms:created>
  <dcterms:modified xsi:type="dcterms:W3CDTF">2023-12-15T21:00:45Z</dcterms:modified>
</cp:coreProperties>
</file>