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6" r:id="rId2"/>
    <p:sldId id="1167" r:id="rId3"/>
    <p:sldId id="1168" r:id="rId4"/>
    <p:sldId id="285" r:id="rId5"/>
    <p:sldId id="271" r:id="rId6"/>
    <p:sldId id="272" r:id="rId7"/>
    <p:sldId id="273" r:id="rId8"/>
    <p:sldId id="1169" r:id="rId9"/>
    <p:sldId id="1170" r:id="rId10"/>
    <p:sldId id="284" r:id="rId11"/>
    <p:sldId id="280" r:id="rId12"/>
    <p:sldId id="1186" r:id="rId13"/>
    <p:sldId id="1171" r:id="rId14"/>
    <p:sldId id="498" r:id="rId15"/>
    <p:sldId id="1173" r:id="rId16"/>
    <p:sldId id="469" r:id="rId17"/>
    <p:sldId id="418" r:id="rId18"/>
    <p:sldId id="419" r:id="rId19"/>
    <p:sldId id="421" r:id="rId20"/>
    <p:sldId id="488" r:id="rId21"/>
    <p:sldId id="489" r:id="rId22"/>
    <p:sldId id="490" r:id="rId23"/>
    <p:sldId id="494" r:id="rId24"/>
    <p:sldId id="495" r:id="rId25"/>
    <p:sldId id="265" r:id="rId26"/>
    <p:sldId id="1174" r:id="rId27"/>
    <p:sldId id="270" r:id="rId28"/>
    <p:sldId id="1172" r:id="rId29"/>
    <p:sldId id="420" r:id="rId30"/>
    <p:sldId id="493" r:id="rId31"/>
    <p:sldId id="491" r:id="rId32"/>
    <p:sldId id="496" r:id="rId33"/>
    <p:sldId id="1181" r:id="rId34"/>
    <p:sldId id="1175" r:id="rId35"/>
    <p:sldId id="1176" r:id="rId36"/>
    <p:sldId id="1177" r:id="rId37"/>
    <p:sldId id="1182" r:id="rId38"/>
    <p:sldId id="1187" r:id="rId39"/>
    <p:sldId id="1189" r:id="rId40"/>
    <p:sldId id="1188" r:id="rId41"/>
    <p:sldId id="1180" r:id="rId42"/>
    <p:sldId id="1178" r:id="rId43"/>
    <p:sldId id="1184" r:id="rId44"/>
    <p:sldId id="1179" r:id="rId45"/>
    <p:sldId id="1185" r:id="rId46"/>
    <p:sldId id="287" r:id="rId47"/>
    <p:sldId id="1183" r:id="rId48"/>
    <p:sldId id="281" r:id="rId49"/>
    <p:sldId id="274" r:id="rId50"/>
    <p:sldId id="275" r:id="rId51"/>
    <p:sldId id="276" r:id="rId52"/>
    <p:sldId id="286" r:id="rId53"/>
    <p:sldId id="277" r:id="rId54"/>
    <p:sldId id="279" r:id="rId55"/>
    <p:sldId id="35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ACD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94153" autoAdjust="0"/>
  </p:normalViewPr>
  <p:slideViewPr>
    <p:cSldViewPr snapToGrid="0">
      <p:cViewPr varScale="1">
        <p:scale>
          <a:sx n="97" d="100"/>
          <a:sy n="97" d="100"/>
        </p:scale>
        <p:origin x="103" y="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ZEN KHERALLAH" userId="4d8bae32aa458b2a" providerId="LiveId" clId="{680A073B-B358-4A78-949B-1AA5EF6FEE79}"/>
    <pc:docChg chg="undo custSel addSld modSld">
      <pc:chgData name="MAZEN KHERALLAH" userId="4d8bae32aa458b2a" providerId="LiveId" clId="{680A073B-B358-4A78-949B-1AA5EF6FEE79}" dt="2024-03-02T02:59:16.435" v="15" actId="20577"/>
      <pc:docMkLst>
        <pc:docMk/>
      </pc:docMkLst>
      <pc:sldChg chg="modSp mod">
        <pc:chgData name="MAZEN KHERALLAH" userId="4d8bae32aa458b2a" providerId="LiveId" clId="{680A073B-B358-4A78-949B-1AA5EF6FEE79}" dt="2024-03-02T02:59:16.435" v="15" actId="20577"/>
        <pc:sldMkLst>
          <pc:docMk/>
          <pc:sldMk cId="3471127827" sldId="256"/>
        </pc:sldMkLst>
        <pc:spChg chg="mod">
          <ac:chgData name="MAZEN KHERALLAH" userId="4d8bae32aa458b2a" providerId="LiveId" clId="{680A073B-B358-4A78-949B-1AA5EF6FEE79}" dt="2024-03-02T02:59:16.435" v="15" actId="20577"/>
          <ac:spMkLst>
            <pc:docMk/>
            <pc:sldMk cId="3471127827" sldId="256"/>
            <ac:spMk id="2" creationId="{00000000-0000-0000-0000-000000000000}"/>
          </ac:spMkLst>
        </pc:spChg>
        <pc:spChg chg="mod">
          <ac:chgData name="MAZEN KHERALLAH" userId="4d8bae32aa458b2a" providerId="LiveId" clId="{680A073B-B358-4A78-949B-1AA5EF6FEE79}" dt="2024-03-02T02:55:27.097" v="10" actId="6549"/>
          <ac:spMkLst>
            <pc:docMk/>
            <pc:sldMk cId="3471127827" sldId="256"/>
            <ac:spMk id="3" creationId="{00000000-0000-0000-0000-000000000000}"/>
          </ac:spMkLst>
        </pc:spChg>
      </pc:sldChg>
      <pc:sldChg chg="delSp mod">
        <pc:chgData name="MAZEN KHERALLAH" userId="4d8bae32aa458b2a" providerId="LiveId" clId="{680A073B-B358-4A78-949B-1AA5EF6FEE79}" dt="2024-02-28T12:54:36.788" v="8" actId="478"/>
        <pc:sldMkLst>
          <pc:docMk/>
          <pc:sldMk cId="3761958360" sldId="1182"/>
        </pc:sldMkLst>
        <pc:spChg chg="del">
          <ac:chgData name="MAZEN KHERALLAH" userId="4d8bae32aa458b2a" providerId="LiveId" clId="{680A073B-B358-4A78-949B-1AA5EF6FEE79}" dt="2024-02-28T12:54:36.788" v="8" actId="478"/>
          <ac:spMkLst>
            <pc:docMk/>
            <pc:sldMk cId="3761958360" sldId="1182"/>
            <ac:spMk id="8" creationId="{8EB64FF6-BF77-D6EA-E6BA-9DED09BB7987}"/>
          </ac:spMkLst>
        </pc:spChg>
      </pc:sldChg>
      <pc:sldChg chg="addSp delSp modSp add mod">
        <pc:chgData name="MAZEN KHERALLAH" userId="4d8bae32aa458b2a" providerId="LiveId" clId="{680A073B-B358-4A78-949B-1AA5EF6FEE79}" dt="2024-02-28T12:54:27.987" v="7" actId="207"/>
        <pc:sldMkLst>
          <pc:docMk/>
          <pc:sldMk cId="3374916504" sldId="1187"/>
        </pc:sldMkLst>
        <pc:spChg chg="mod">
          <ac:chgData name="MAZEN KHERALLAH" userId="4d8bae32aa458b2a" providerId="LiveId" clId="{680A073B-B358-4A78-949B-1AA5EF6FEE79}" dt="2024-02-28T12:54:27.987" v="7" actId="207"/>
          <ac:spMkLst>
            <pc:docMk/>
            <pc:sldMk cId="3374916504" sldId="1187"/>
            <ac:spMk id="7" creationId="{6705AE6D-7CE7-1449-32BB-B191C5ACA311}"/>
          </ac:spMkLst>
        </pc:spChg>
        <pc:picChg chg="add mod">
          <ac:chgData name="MAZEN KHERALLAH" userId="4d8bae32aa458b2a" providerId="LiveId" clId="{680A073B-B358-4A78-949B-1AA5EF6FEE79}" dt="2024-02-28T12:53:42.049" v="4" actId="208"/>
          <ac:picMkLst>
            <pc:docMk/>
            <pc:sldMk cId="3374916504" sldId="1187"/>
            <ac:picMk id="3" creationId="{D61919AB-32AF-0D98-55CD-3A2602CAA25F}"/>
          </ac:picMkLst>
        </pc:picChg>
        <pc:picChg chg="del">
          <ac:chgData name="MAZEN KHERALLAH" userId="4d8bae32aa458b2a" providerId="LiveId" clId="{680A073B-B358-4A78-949B-1AA5EF6FEE79}" dt="2024-02-28T12:53:31.226" v="1" actId="478"/>
          <ac:picMkLst>
            <pc:docMk/>
            <pc:sldMk cId="3374916504" sldId="1187"/>
            <ac:picMk id="5" creationId="{AE4AFEE0-1258-EA78-516A-62FF8A73719B}"/>
          </ac:picMkLst>
        </pc:picChg>
      </pc:sldChg>
    </pc:docChg>
  </pc:docChgLst>
  <pc:docChgLst>
    <pc:chgData name="MAZEN KHERALLAH" userId="4d8bae32aa458b2a" providerId="LiveId" clId="{7E614AA9-762C-4C10-9E55-0B0ECB092A4E}"/>
    <pc:docChg chg="modSld">
      <pc:chgData name="MAZEN KHERALLAH" userId="4d8bae32aa458b2a" providerId="LiveId" clId="{7E614AA9-762C-4C10-9E55-0B0ECB092A4E}" dt="2024-06-04T18:34:31.503" v="14" actId="171"/>
      <pc:docMkLst>
        <pc:docMk/>
      </pc:docMkLst>
      <pc:sldChg chg="modSp">
        <pc:chgData name="MAZEN KHERALLAH" userId="4d8bae32aa458b2a" providerId="LiveId" clId="{7E614AA9-762C-4C10-9E55-0B0ECB092A4E}" dt="2024-06-04T18:25:40.775" v="0"/>
        <pc:sldMkLst>
          <pc:docMk/>
          <pc:sldMk cId="3229726758" sldId="1167"/>
        </pc:sldMkLst>
        <pc:spChg chg="mod">
          <ac:chgData name="MAZEN KHERALLAH" userId="4d8bae32aa458b2a" providerId="LiveId" clId="{7E614AA9-762C-4C10-9E55-0B0ECB092A4E}" dt="2024-06-04T18:25:40.775" v="0"/>
          <ac:spMkLst>
            <pc:docMk/>
            <pc:sldMk cId="3229726758" sldId="1167"/>
            <ac:spMk id="3" creationId="{F10B6A1C-B77F-837C-856A-B197C347B4A2}"/>
          </ac:spMkLst>
        </pc:spChg>
      </pc:sldChg>
      <pc:sldChg chg="addSp modSp mod modAnim">
        <pc:chgData name="MAZEN KHERALLAH" userId="4d8bae32aa458b2a" providerId="LiveId" clId="{7E614AA9-762C-4C10-9E55-0B0ECB092A4E}" dt="2024-06-04T18:34:31.503" v="14" actId="171"/>
        <pc:sldMkLst>
          <pc:docMk/>
          <pc:sldMk cId="2252986528" sldId="1188"/>
        </pc:sldMkLst>
        <pc:spChg chg="add mod">
          <ac:chgData name="MAZEN KHERALLAH" userId="4d8bae32aa458b2a" providerId="LiveId" clId="{7E614AA9-762C-4C10-9E55-0B0ECB092A4E}" dt="2024-06-04T18:33:23.465" v="10" actId="403"/>
          <ac:spMkLst>
            <pc:docMk/>
            <pc:sldMk cId="2252986528" sldId="1188"/>
            <ac:spMk id="4" creationId="{E6416CB7-527D-219A-76DC-C24BB8D53985}"/>
          </ac:spMkLst>
        </pc:spChg>
        <pc:spChg chg="add mod ord">
          <ac:chgData name="MAZEN KHERALLAH" userId="4d8bae32aa458b2a" providerId="LiveId" clId="{7E614AA9-762C-4C10-9E55-0B0ECB092A4E}" dt="2024-06-04T18:34:31.503" v="14" actId="171"/>
          <ac:spMkLst>
            <pc:docMk/>
            <pc:sldMk cId="2252986528" sldId="1188"/>
            <ac:spMk id="5" creationId="{3B2F9A29-3657-9166-DF3C-0878982F5C22}"/>
          </ac:spMkLst>
        </pc:spChg>
      </pc:sldChg>
    </pc:docChg>
  </pc:docChgLst>
  <pc:docChgLst>
    <pc:chgData name="MAZEN KHERALLAH" userId="4d8bae32aa458b2a" providerId="LiveId" clId="{86166B73-D8C5-4EAB-88EC-39BB7DDE7377}"/>
    <pc:docChg chg="undo custSel addSld modSld">
      <pc:chgData name="MAZEN KHERALLAH" userId="4d8bae32aa458b2a" providerId="LiveId" clId="{86166B73-D8C5-4EAB-88EC-39BB7DDE7377}" dt="2024-03-17T20:36:47.288" v="415" actId="12788"/>
      <pc:docMkLst>
        <pc:docMk/>
      </pc:docMkLst>
      <pc:sldChg chg="addSp new modNotesTx">
        <pc:chgData name="MAZEN KHERALLAH" userId="4d8bae32aa458b2a" providerId="LiveId" clId="{86166B73-D8C5-4EAB-88EC-39BB7DDE7377}" dt="2024-03-17T20:34:20.950" v="3"/>
        <pc:sldMkLst>
          <pc:docMk/>
          <pc:sldMk cId="2252986528" sldId="1188"/>
        </pc:sldMkLst>
        <pc:spChg chg="add">
          <ac:chgData name="MAZEN KHERALLAH" userId="4d8bae32aa458b2a" providerId="LiveId" clId="{86166B73-D8C5-4EAB-88EC-39BB7DDE7377}" dt="2024-03-17T20:32:23.745" v="1"/>
          <ac:spMkLst>
            <pc:docMk/>
            <pc:sldMk cId="2252986528" sldId="1188"/>
            <ac:spMk id="2" creationId="{432307D2-7D40-C20D-52EC-ADDB8A6AFB83}"/>
          </ac:spMkLst>
        </pc:spChg>
        <pc:picChg chg="add">
          <ac:chgData name="MAZEN KHERALLAH" userId="4d8bae32aa458b2a" providerId="LiveId" clId="{86166B73-D8C5-4EAB-88EC-39BB7DDE7377}" dt="2024-03-17T20:32:28.716" v="2"/>
          <ac:picMkLst>
            <pc:docMk/>
            <pc:sldMk cId="2252986528" sldId="1188"/>
            <ac:picMk id="3" creationId="{4CF901A5-A4BA-3AE7-34CE-1EF70C83B04A}"/>
          </ac:picMkLst>
        </pc:picChg>
      </pc:sldChg>
      <pc:sldChg chg="addSp modSp new mod">
        <pc:chgData name="MAZEN KHERALLAH" userId="4d8bae32aa458b2a" providerId="LiveId" clId="{86166B73-D8C5-4EAB-88EC-39BB7DDE7377}" dt="2024-03-17T20:36:47.288" v="415" actId="12788"/>
        <pc:sldMkLst>
          <pc:docMk/>
          <pc:sldMk cId="4054255615" sldId="1189"/>
        </pc:sldMkLst>
        <pc:spChg chg="add mod">
          <ac:chgData name="MAZEN KHERALLAH" userId="4d8bae32aa458b2a" providerId="LiveId" clId="{86166B73-D8C5-4EAB-88EC-39BB7DDE7377}" dt="2024-03-17T20:36:47.288" v="415" actId="12788"/>
          <ac:spMkLst>
            <pc:docMk/>
            <pc:sldMk cId="4054255615" sldId="1189"/>
            <ac:spMk id="5" creationId="{AE8AE237-4B10-C025-548D-87C6EA0E6C18}"/>
          </ac:spMkLst>
        </pc:spChg>
        <pc:picChg chg="add">
          <ac:chgData name="MAZEN KHERALLAH" userId="4d8bae32aa458b2a" providerId="LiveId" clId="{86166B73-D8C5-4EAB-88EC-39BB7DDE7377}" dt="2024-03-17T20:34:58.210" v="5" actId="22"/>
          <ac:picMkLst>
            <pc:docMk/>
            <pc:sldMk cId="4054255615" sldId="1189"/>
            <ac:picMk id="3" creationId="{610ADC5C-E0AF-D261-4293-CA9EDD92CF75}"/>
          </ac:picMkLst>
        </pc:picChg>
      </pc:sldChg>
    </pc:docChg>
  </pc:docChgLst>
  <pc:docChgLst>
    <pc:chgData name="MAZEN KHERALLAH" userId="4d8bae32aa458b2a" providerId="LiveId" clId="{D21BE6C4-4F96-4AE3-94ED-A7F228E163D2}"/>
    <pc:docChg chg="modSld">
      <pc:chgData name="MAZEN KHERALLAH" userId="4d8bae32aa458b2a" providerId="LiveId" clId="{D21BE6C4-4F96-4AE3-94ED-A7F228E163D2}" dt="2024-06-19T21:34:40.369" v="0" actId="6549"/>
      <pc:docMkLst>
        <pc:docMk/>
      </pc:docMkLst>
      <pc:sldChg chg="modSp mod">
        <pc:chgData name="MAZEN KHERALLAH" userId="4d8bae32aa458b2a" providerId="LiveId" clId="{D21BE6C4-4F96-4AE3-94ED-A7F228E163D2}" dt="2024-06-19T21:34:40.369" v="0" actId="6549"/>
        <pc:sldMkLst>
          <pc:docMk/>
          <pc:sldMk cId="3471127827" sldId="256"/>
        </pc:sldMkLst>
        <pc:spChg chg="mod">
          <ac:chgData name="MAZEN KHERALLAH" userId="4d8bae32aa458b2a" providerId="LiveId" clId="{D21BE6C4-4F96-4AE3-94ED-A7F228E163D2}" dt="2024-06-19T21:34:40.369" v="0" actId="6549"/>
          <ac:spMkLst>
            <pc:docMk/>
            <pc:sldMk cId="3471127827" sldId="256"/>
            <ac:spMk id="3" creationId="{00000000-0000-0000-0000-000000000000}"/>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slide" Target="../slides/slide42.xml"/><Relationship Id="rId3" Type="http://schemas.openxmlformats.org/officeDocument/2006/relationships/slide" Target="../slides/slide28.xml"/><Relationship Id="rId7" Type="http://schemas.openxmlformats.org/officeDocument/2006/relationships/slide" Target="../slides/slide41.xml"/><Relationship Id="rId2" Type="http://schemas.openxmlformats.org/officeDocument/2006/relationships/slide" Target="../slides/slide14.xml"/><Relationship Id="rId1" Type="http://schemas.openxmlformats.org/officeDocument/2006/relationships/slide" Target="../slides/slide13.xml"/><Relationship Id="rId6" Type="http://schemas.openxmlformats.org/officeDocument/2006/relationships/slide" Target="../slides/slide34.xml"/><Relationship Id="rId5" Type="http://schemas.openxmlformats.org/officeDocument/2006/relationships/slide" Target="../slides/slide32.xml"/><Relationship Id="rId4" Type="http://schemas.openxmlformats.org/officeDocument/2006/relationships/slide" Target="../slides/slide30.xml"/><Relationship Id="rId9"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ADC6E8-BF3D-40F9-B6F9-5235DD399EAD}"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en-US"/>
        </a:p>
      </dgm:t>
    </dgm:pt>
    <dgm:pt modelId="{45272317-B6A9-413D-B4E1-5DAA42C014CE}">
      <dgm:prSet/>
      <dgm:spPr/>
      <dgm:t>
        <a:bodyPr/>
        <a:lstStyle/>
        <a:p>
          <a:r>
            <a:rPr lang="en-US" dirty="0"/>
            <a:t>What is the rational of using steroid in sepsis?</a:t>
          </a:r>
        </a:p>
      </dgm:t>
    </dgm:pt>
    <dgm:pt modelId="{9AD4388A-65ED-4198-8C40-307DDEFDFEA2}" type="parTrans" cxnId="{AB64A2B8-9AFA-4801-971C-F825BCCCB426}">
      <dgm:prSet/>
      <dgm:spPr/>
      <dgm:t>
        <a:bodyPr/>
        <a:lstStyle/>
        <a:p>
          <a:endParaRPr lang="en-US"/>
        </a:p>
      </dgm:t>
    </dgm:pt>
    <dgm:pt modelId="{39AE9A15-0314-4736-9015-152C9EF30B3A}" type="sibTrans" cxnId="{AB64A2B8-9AFA-4801-971C-F825BCCCB426}">
      <dgm:prSet/>
      <dgm:spPr/>
      <dgm:t>
        <a:bodyPr/>
        <a:lstStyle/>
        <a:p>
          <a:endParaRPr lang="en-US"/>
        </a:p>
      </dgm:t>
    </dgm:pt>
    <dgm:pt modelId="{7681C47D-D390-4602-BE61-58C2F0817FBF}">
      <dgm:prSet/>
      <dgm:spPr/>
      <dgm:t>
        <a:bodyPr/>
        <a:lstStyle/>
        <a:p>
          <a:r>
            <a:rPr lang="en-US" dirty="0"/>
            <a:t>How long do we keep on steroids?</a:t>
          </a:r>
        </a:p>
      </dgm:t>
    </dgm:pt>
    <dgm:pt modelId="{16BEA669-1006-4ADC-8017-2150F316ECD8}" type="parTrans" cxnId="{3CC4E97D-888D-405B-A795-6960E9D2AAF0}">
      <dgm:prSet/>
      <dgm:spPr/>
      <dgm:t>
        <a:bodyPr/>
        <a:lstStyle/>
        <a:p>
          <a:endParaRPr lang="en-US"/>
        </a:p>
      </dgm:t>
    </dgm:pt>
    <dgm:pt modelId="{E5BCE4BE-3A55-4BF6-BDD0-D095D2BC127B}" type="sibTrans" cxnId="{3CC4E97D-888D-405B-A795-6960E9D2AAF0}">
      <dgm:prSet/>
      <dgm:spPr/>
      <dgm:t>
        <a:bodyPr/>
        <a:lstStyle/>
        <a:p>
          <a:endParaRPr lang="en-US"/>
        </a:p>
      </dgm:t>
    </dgm:pt>
    <dgm:pt modelId="{873A8D5D-7F7B-4D51-B439-3D9518D9C5D6}">
      <dgm:prSet/>
      <dgm:spPr/>
      <dgm:t>
        <a:bodyPr/>
        <a:lstStyle/>
        <a:p>
          <a:r>
            <a:rPr lang="en-US" dirty="0"/>
            <a:t>Should adrenal reserve be assessed?</a:t>
          </a:r>
        </a:p>
      </dgm:t>
    </dgm:pt>
    <dgm:pt modelId="{C969E1E6-A72C-438C-A68D-9E3E7EF80D86}" type="parTrans" cxnId="{13F29552-5D45-45A9-A3D0-5045A6F6AC7D}">
      <dgm:prSet/>
      <dgm:spPr/>
      <dgm:t>
        <a:bodyPr/>
        <a:lstStyle/>
        <a:p>
          <a:endParaRPr lang="en-US"/>
        </a:p>
      </dgm:t>
    </dgm:pt>
    <dgm:pt modelId="{7256779F-2127-4129-8F93-64862FCE9C09}" type="sibTrans" cxnId="{13F29552-5D45-45A9-A3D0-5045A6F6AC7D}">
      <dgm:prSet/>
      <dgm:spPr/>
      <dgm:t>
        <a:bodyPr/>
        <a:lstStyle/>
        <a:p>
          <a:endParaRPr lang="en-US"/>
        </a:p>
      </dgm:t>
    </dgm:pt>
    <dgm:pt modelId="{47ED49CE-D91C-46F2-A413-82184967A88D}">
      <dgm:prSet/>
      <dgm:spPr/>
      <dgm:t>
        <a:bodyPr/>
        <a:lstStyle/>
        <a:p>
          <a:r>
            <a:rPr lang="en-US" dirty="0"/>
            <a:t>Does the use of steroid prevent progression to shock in sepsis?</a:t>
          </a:r>
        </a:p>
      </dgm:t>
    </dgm:pt>
    <dgm:pt modelId="{F5AD9546-D0A9-45D7-9DE3-1CC94C294978}" type="parTrans" cxnId="{AA94E7F1-8325-4B8A-931C-7999571C8185}">
      <dgm:prSet/>
      <dgm:spPr/>
      <dgm:t>
        <a:bodyPr/>
        <a:lstStyle/>
        <a:p>
          <a:endParaRPr lang="en-US"/>
        </a:p>
      </dgm:t>
    </dgm:pt>
    <dgm:pt modelId="{B5EA46D9-BFD3-427D-BFAF-09AC44FE710A}" type="sibTrans" cxnId="{AA94E7F1-8325-4B8A-931C-7999571C8185}">
      <dgm:prSet/>
      <dgm:spPr/>
      <dgm:t>
        <a:bodyPr/>
        <a:lstStyle/>
        <a:p>
          <a:endParaRPr lang="en-US"/>
        </a:p>
      </dgm:t>
    </dgm:pt>
    <dgm:pt modelId="{758883F4-DDA3-440B-BDAF-91654E21B44B}">
      <dgm:prSet/>
      <dgm:spPr/>
      <dgm:t>
        <a:bodyPr/>
        <a:lstStyle/>
        <a:p>
          <a:r>
            <a:rPr lang="en-US" dirty="0"/>
            <a:t>Do we need to add fludrocortisone?</a:t>
          </a:r>
        </a:p>
      </dgm:t>
    </dgm:pt>
    <dgm:pt modelId="{3EE99C93-C3D9-410F-87A0-93B7927CD309}" type="parTrans" cxnId="{65B27AD8-C39E-4833-A50E-A66F9C527F14}">
      <dgm:prSet/>
      <dgm:spPr/>
      <dgm:t>
        <a:bodyPr/>
        <a:lstStyle/>
        <a:p>
          <a:endParaRPr lang="en-US"/>
        </a:p>
      </dgm:t>
    </dgm:pt>
    <dgm:pt modelId="{162D7300-6E67-40C7-8250-B5EBC160F1EB}" type="sibTrans" cxnId="{65B27AD8-C39E-4833-A50E-A66F9C527F14}">
      <dgm:prSet/>
      <dgm:spPr/>
      <dgm:t>
        <a:bodyPr/>
        <a:lstStyle/>
        <a:p>
          <a:endParaRPr lang="en-US"/>
        </a:p>
      </dgm:t>
    </dgm:pt>
    <dgm:pt modelId="{F4DAAACB-8572-4118-B4F4-EF4606390E35}">
      <dgm:prSet/>
      <dgm:spPr/>
      <dgm:t>
        <a:bodyPr/>
        <a:lstStyle/>
        <a:p>
          <a:r>
            <a:rPr lang="en-US" dirty="0"/>
            <a:t>What are the benefits of steroid in sepsis?</a:t>
          </a:r>
        </a:p>
      </dgm:t>
    </dgm:pt>
    <dgm:pt modelId="{DD8C84D3-07A1-430B-802D-D27FF9821CDD}" type="parTrans" cxnId="{BBED1A7F-C879-4715-8276-CBDCCA5F67BD}">
      <dgm:prSet/>
      <dgm:spPr/>
      <dgm:t>
        <a:bodyPr/>
        <a:lstStyle/>
        <a:p>
          <a:endParaRPr lang="en-US"/>
        </a:p>
      </dgm:t>
    </dgm:pt>
    <dgm:pt modelId="{7F8F6070-77C1-4878-815B-B6ACE155D28A}" type="sibTrans" cxnId="{BBED1A7F-C879-4715-8276-CBDCCA5F67BD}">
      <dgm:prSet/>
      <dgm:spPr/>
      <dgm:t>
        <a:bodyPr/>
        <a:lstStyle/>
        <a:p>
          <a:endParaRPr lang="en-US"/>
        </a:p>
      </dgm:t>
    </dgm:pt>
    <dgm:pt modelId="{392CB865-21E6-4FBC-A240-E3714428BE40}">
      <dgm:prSet/>
      <dgm:spPr/>
      <dgm:t>
        <a:bodyPr/>
        <a:lstStyle/>
        <a:p>
          <a:r>
            <a:rPr lang="en-US" dirty="0"/>
            <a:t>When to start steroids and how much?</a:t>
          </a:r>
        </a:p>
      </dgm:t>
    </dgm:pt>
    <dgm:pt modelId="{98FA9B36-D9E6-496A-B634-823630B77240}" type="parTrans" cxnId="{AA9B0827-D3AF-4E4B-89A0-3902B1CE7034}">
      <dgm:prSet/>
      <dgm:spPr/>
      <dgm:t>
        <a:bodyPr/>
        <a:lstStyle/>
        <a:p>
          <a:endParaRPr lang="en-US"/>
        </a:p>
      </dgm:t>
    </dgm:pt>
    <dgm:pt modelId="{E651EEB8-EEDB-4C64-B9EA-9ECF76A94281}" type="sibTrans" cxnId="{AA9B0827-D3AF-4E4B-89A0-3902B1CE7034}">
      <dgm:prSet/>
      <dgm:spPr/>
      <dgm:t>
        <a:bodyPr/>
        <a:lstStyle/>
        <a:p>
          <a:endParaRPr lang="en-US"/>
        </a:p>
      </dgm:t>
    </dgm:pt>
    <dgm:pt modelId="{12E3FC6C-EC37-43BA-AFE9-EF24822E72F4}">
      <dgm:prSet/>
      <dgm:spPr/>
      <dgm:t>
        <a:bodyPr/>
        <a:lstStyle/>
        <a:p>
          <a:r>
            <a:rPr lang="en-US" dirty="0"/>
            <a:t>Do we stop or taper?</a:t>
          </a:r>
        </a:p>
      </dgm:t>
    </dgm:pt>
    <dgm:pt modelId="{720A761D-1806-4C98-B5D5-E205E997C874}" type="parTrans" cxnId="{5D5B8183-6379-461E-9E26-EF4088536CF4}">
      <dgm:prSet/>
      <dgm:spPr/>
      <dgm:t>
        <a:bodyPr/>
        <a:lstStyle/>
        <a:p>
          <a:endParaRPr lang="en-US"/>
        </a:p>
      </dgm:t>
    </dgm:pt>
    <dgm:pt modelId="{A40E6878-27BF-468C-862A-1B303861EBF7}" type="sibTrans" cxnId="{5D5B8183-6379-461E-9E26-EF4088536CF4}">
      <dgm:prSet/>
      <dgm:spPr/>
      <dgm:t>
        <a:bodyPr/>
        <a:lstStyle/>
        <a:p>
          <a:endParaRPr lang="en-US"/>
        </a:p>
      </dgm:t>
    </dgm:pt>
    <dgm:pt modelId="{C60C4FBE-AA43-4834-BE8E-158E11FF2D59}">
      <dgm:prSet/>
      <dgm:spPr/>
      <dgm:t>
        <a:bodyPr/>
        <a:lstStyle/>
        <a:p>
          <a:r>
            <a:rPr lang="en-US" dirty="0"/>
            <a:t>What are the expected adverse events with steroid?</a:t>
          </a:r>
        </a:p>
      </dgm:t>
    </dgm:pt>
    <dgm:pt modelId="{D8407B78-6310-41B8-9C75-63EF621E4CDE}" type="parTrans" cxnId="{AE329461-DBC6-4B84-A7E7-795C53426AF6}">
      <dgm:prSet/>
      <dgm:spPr/>
      <dgm:t>
        <a:bodyPr/>
        <a:lstStyle/>
        <a:p>
          <a:endParaRPr lang="en-US"/>
        </a:p>
      </dgm:t>
    </dgm:pt>
    <dgm:pt modelId="{73F9A60C-AC8B-43D0-A59D-A236093D9DF2}" type="sibTrans" cxnId="{AE329461-DBC6-4B84-A7E7-795C53426AF6}">
      <dgm:prSet/>
      <dgm:spPr/>
      <dgm:t>
        <a:bodyPr/>
        <a:lstStyle/>
        <a:p>
          <a:endParaRPr lang="en-US"/>
        </a:p>
      </dgm:t>
    </dgm:pt>
    <dgm:pt modelId="{E9B72CC3-0C93-4FDB-943B-B7913534F69D}" type="pres">
      <dgm:prSet presAssocID="{DFADC6E8-BF3D-40F9-B6F9-5235DD399EAD}" presName="Name0" presStyleCnt="0">
        <dgm:presLayoutVars>
          <dgm:dir/>
          <dgm:resizeHandles val="exact"/>
        </dgm:presLayoutVars>
      </dgm:prSet>
      <dgm:spPr/>
    </dgm:pt>
    <dgm:pt modelId="{AE696080-9357-4BAE-8AE2-AE062583612D}" type="pres">
      <dgm:prSet presAssocID="{45272317-B6A9-413D-B4E1-5DAA42C014CE}" presName="compNode" presStyleCnt="0"/>
      <dgm:spPr/>
    </dgm:pt>
    <dgm:pt modelId="{E4922DA0-53A5-416B-B815-68743A3C6E74}" type="pres">
      <dgm:prSet presAssocID="{45272317-B6A9-413D-B4E1-5DAA42C014CE}" presName="pictRect" presStyleLbl="node1" presStyleIdx="0" presStyleCnt="9"/>
      <dgm:spPr/>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2584BF3C-0A23-4906-BE31-679AD70CAE09}" type="pres">
      <dgm:prSet presAssocID="{45272317-B6A9-413D-B4E1-5DAA42C014CE}" presName="textRect" presStyleLbl="revTx" presStyleIdx="0" presStyleCnt="9">
        <dgm:presLayoutVars>
          <dgm:bulletEnabled val="1"/>
        </dgm:presLayoutVars>
      </dgm:prSet>
      <dgm:spPr/>
    </dgm:pt>
    <dgm:pt modelId="{029189CB-9CF7-4944-B3D5-146D1933D175}" type="pres">
      <dgm:prSet presAssocID="{39AE9A15-0314-4736-9015-152C9EF30B3A}" presName="sibTrans" presStyleLbl="sibTrans2D1" presStyleIdx="0" presStyleCnt="0"/>
      <dgm:spPr/>
    </dgm:pt>
    <dgm:pt modelId="{89127BFB-B9B2-4F22-98CD-3794707D8135}" type="pres">
      <dgm:prSet presAssocID="{F4DAAACB-8572-4118-B4F4-EF4606390E35}" presName="compNode" presStyleCnt="0"/>
      <dgm:spPr/>
    </dgm:pt>
    <dgm:pt modelId="{270C1A96-6C90-46A1-8B28-5C50980E61B5}" type="pres">
      <dgm:prSet presAssocID="{F4DAAACB-8572-4118-B4F4-EF4606390E35}" presName="pictRect" presStyleLbl="node1" presStyleIdx="1" presStyleCnt="9"/>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B91BB7F6-B3F0-48EA-BDBC-4A6A38A67988}" type="pres">
      <dgm:prSet presAssocID="{F4DAAACB-8572-4118-B4F4-EF4606390E35}" presName="textRect" presStyleLbl="revTx" presStyleIdx="1" presStyleCnt="9">
        <dgm:presLayoutVars>
          <dgm:bulletEnabled val="1"/>
        </dgm:presLayoutVars>
      </dgm:prSet>
      <dgm:spPr/>
    </dgm:pt>
    <dgm:pt modelId="{762BFFE6-28AC-400D-9E64-00A3755429E0}" type="pres">
      <dgm:prSet presAssocID="{7F8F6070-77C1-4878-815B-B6ACE155D28A}" presName="sibTrans" presStyleLbl="sibTrans2D1" presStyleIdx="0" presStyleCnt="0"/>
      <dgm:spPr/>
    </dgm:pt>
    <dgm:pt modelId="{BDEB49AF-A536-4E43-B6F3-131E972C0506}" type="pres">
      <dgm:prSet presAssocID="{873A8D5D-7F7B-4D51-B439-3D9518D9C5D6}" presName="compNode" presStyleCnt="0"/>
      <dgm:spPr/>
    </dgm:pt>
    <dgm:pt modelId="{9B61E608-68F6-4091-8DA4-334E1821031A}" type="pres">
      <dgm:prSet presAssocID="{873A8D5D-7F7B-4D51-B439-3D9518D9C5D6}" presName="pictRect" presStyleLbl="node1" presStyleIdx="2" presStyleCnt="9"/>
      <dgm:spPr/>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D4920A68-7B8F-4080-AC27-2C50349B8AD7}" type="pres">
      <dgm:prSet presAssocID="{873A8D5D-7F7B-4D51-B439-3D9518D9C5D6}" presName="textRect" presStyleLbl="revTx" presStyleIdx="2" presStyleCnt="9">
        <dgm:presLayoutVars>
          <dgm:bulletEnabled val="1"/>
        </dgm:presLayoutVars>
      </dgm:prSet>
      <dgm:spPr/>
    </dgm:pt>
    <dgm:pt modelId="{6A12EAA2-A81F-45C3-AC8B-C2A8222CA311}" type="pres">
      <dgm:prSet presAssocID="{7256779F-2127-4129-8F93-64862FCE9C09}" presName="sibTrans" presStyleLbl="sibTrans2D1" presStyleIdx="0" presStyleCnt="0"/>
      <dgm:spPr/>
    </dgm:pt>
    <dgm:pt modelId="{38243BD0-8E98-4ED4-9B02-7BC9B77F9B02}" type="pres">
      <dgm:prSet presAssocID="{47ED49CE-D91C-46F2-A413-82184967A88D}" presName="compNode" presStyleCnt="0"/>
      <dgm:spPr/>
    </dgm:pt>
    <dgm:pt modelId="{125A43F2-3F0D-48B7-AC26-D5C25DD23DE7}" type="pres">
      <dgm:prSet presAssocID="{47ED49CE-D91C-46F2-A413-82184967A88D}" presName="pictRect" presStyleLbl="node1" presStyleIdx="3" presStyleCnt="9"/>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C6CB7DEB-7738-44FF-96F9-9ABAAF9136B0}" type="pres">
      <dgm:prSet presAssocID="{47ED49CE-D91C-46F2-A413-82184967A88D}" presName="textRect" presStyleLbl="revTx" presStyleIdx="3" presStyleCnt="9">
        <dgm:presLayoutVars>
          <dgm:bulletEnabled val="1"/>
        </dgm:presLayoutVars>
      </dgm:prSet>
      <dgm:spPr/>
    </dgm:pt>
    <dgm:pt modelId="{0D7736F2-DC2F-4295-B1A6-E7BFBA4CAB0D}" type="pres">
      <dgm:prSet presAssocID="{B5EA46D9-BFD3-427D-BFAF-09AC44FE710A}" presName="sibTrans" presStyleLbl="sibTrans2D1" presStyleIdx="0" presStyleCnt="0"/>
      <dgm:spPr/>
    </dgm:pt>
    <dgm:pt modelId="{0B4A8359-E895-4728-8364-7396B4C0539A}" type="pres">
      <dgm:prSet presAssocID="{392CB865-21E6-4FBC-A240-E3714428BE40}" presName="compNode" presStyleCnt="0"/>
      <dgm:spPr/>
    </dgm:pt>
    <dgm:pt modelId="{DCFB42F4-9857-47E7-A39E-8DAF178A3A5B}" type="pres">
      <dgm:prSet presAssocID="{392CB865-21E6-4FBC-A240-E3714428BE40}" presName="pictRect" presStyleLbl="node1" presStyleIdx="4" presStyleCnt="9"/>
      <dgm:spPr/>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4262BFA3-8752-48EE-89FE-0C8C7C77C550}" type="pres">
      <dgm:prSet presAssocID="{392CB865-21E6-4FBC-A240-E3714428BE40}" presName="textRect" presStyleLbl="revTx" presStyleIdx="4" presStyleCnt="9">
        <dgm:presLayoutVars>
          <dgm:bulletEnabled val="1"/>
        </dgm:presLayoutVars>
      </dgm:prSet>
      <dgm:spPr/>
    </dgm:pt>
    <dgm:pt modelId="{889C8374-1F03-42DD-9B78-FFB431341EB5}" type="pres">
      <dgm:prSet presAssocID="{E651EEB8-EEDB-4C64-B9EA-9ECF76A94281}" presName="sibTrans" presStyleLbl="sibTrans2D1" presStyleIdx="0" presStyleCnt="0"/>
      <dgm:spPr/>
    </dgm:pt>
    <dgm:pt modelId="{1E05BB58-9B0F-4231-9D58-34F8C575BFF7}" type="pres">
      <dgm:prSet presAssocID="{758883F4-DDA3-440B-BDAF-91654E21B44B}" presName="compNode" presStyleCnt="0"/>
      <dgm:spPr/>
    </dgm:pt>
    <dgm:pt modelId="{4E939D4F-1A61-48D8-AB55-D2DFF3A2099E}" type="pres">
      <dgm:prSet presAssocID="{758883F4-DDA3-440B-BDAF-91654E21B44B}" presName="pictRect" presStyleLbl="node1" presStyleIdx="5" presStyleCnt="9"/>
      <dgm:spPr/>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B20F4AE4-008D-4F30-BCCC-CC39BF7821B3}" type="pres">
      <dgm:prSet presAssocID="{758883F4-DDA3-440B-BDAF-91654E21B44B}" presName="textRect" presStyleLbl="revTx" presStyleIdx="5" presStyleCnt="9">
        <dgm:presLayoutVars>
          <dgm:bulletEnabled val="1"/>
        </dgm:presLayoutVars>
      </dgm:prSet>
      <dgm:spPr/>
    </dgm:pt>
    <dgm:pt modelId="{8DADBE95-B84B-4CC9-A25B-DF7D1B84C7F8}" type="pres">
      <dgm:prSet presAssocID="{162D7300-6E67-40C7-8250-B5EBC160F1EB}" presName="sibTrans" presStyleLbl="sibTrans2D1" presStyleIdx="0" presStyleCnt="0"/>
      <dgm:spPr/>
    </dgm:pt>
    <dgm:pt modelId="{B46655AE-8E5E-447D-B6A0-8F51858678DA}" type="pres">
      <dgm:prSet presAssocID="{C60C4FBE-AA43-4834-BE8E-158E11FF2D59}" presName="compNode" presStyleCnt="0"/>
      <dgm:spPr/>
    </dgm:pt>
    <dgm:pt modelId="{1E7E2FEB-D8F2-413C-B5F9-147D46135AEC}" type="pres">
      <dgm:prSet presAssocID="{C60C4FBE-AA43-4834-BE8E-158E11FF2D59}" presName="pictRect" presStyleLbl="node1" presStyleIdx="6" presStyleCnt="9"/>
      <dgm:spPr/>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DDF47796-AD14-402F-AD4F-8BB1C60C9C36}" type="pres">
      <dgm:prSet presAssocID="{C60C4FBE-AA43-4834-BE8E-158E11FF2D59}" presName="textRect" presStyleLbl="revTx" presStyleIdx="6" presStyleCnt="9">
        <dgm:presLayoutVars>
          <dgm:bulletEnabled val="1"/>
        </dgm:presLayoutVars>
      </dgm:prSet>
      <dgm:spPr/>
    </dgm:pt>
    <dgm:pt modelId="{6BFF9AEB-FBE4-4156-8D02-9684987FAF54}" type="pres">
      <dgm:prSet presAssocID="{73F9A60C-AC8B-43D0-A59D-A236093D9DF2}" presName="sibTrans" presStyleLbl="sibTrans2D1" presStyleIdx="0" presStyleCnt="0"/>
      <dgm:spPr/>
    </dgm:pt>
    <dgm:pt modelId="{3023E407-E7A4-4887-80CB-F131CB470706}" type="pres">
      <dgm:prSet presAssocID="{7681C47D-D390-4602-BE61-58C2F0817FBF}" presName="compNode" presStyleCnt="0"/>
      <dgm:spPr/>
    </dgm:pt>
    <dgm:pt modelId="{DE4706B5-DC68-4926-B30F-3380366BB13C}" type="pres">
      <dgm:prSet presAssocID="{7681C47D-D390-4602-BE61-58C2F0817FBF}" presName="pictRect" presStyleLbl="node1" presStyleIdx="7" presStyleCnt="9"/>
      <dgm:spPr/>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1964E518-12A2-4FBB-8F2C-46679E34219B}" type="pres">
      <dgm:prSet presAssocID="{7681C47D-D390-4602-BE61-58C2F0817FBF}" presName="textRect" presStyleLbl="revTx" presStyleIdx="7" presStyleCnt="9">
        <dgm:presLayoutVars>
          <dgm:bulletEnabled val="1"/>
        </dgm:presLayoutVars>
      </dgm:prSet>
      <dgm:spPr/>
    </dgm:pt>
    <dgm:pt modelId="{930ECFE7-AB14-452D-A3B9-8D07FC8F8057}" type="pres">
      <dgm:prSet presAssocID="{E5BCE4BE-3A55-4BF6-BDD0-D095D2BC127B}" presName="sibTrans" presStyleLbl="sibTrans2D1" presStyleIdx="0" presStyleCnt="0"/>
      <dgm:spPr/>
    </dgm:pt>
    <dgm:pt modelId="{60D4C0D3-BE5A-45AD-AAAD-4BFF871D2E8A}" type="pres">
      <dgm:prSet presAssocID="{12E3FC6C-EC37-43BA-AFE9-EF24822E72F4}" presName="compNode" presStyleCnt="0"/>
      <dgm:spPr/>
    </dgm:pt>
    <dgm:pt modelId="{837EB83A-938A-4CD5-A14C-003046A73036}" type="pres">
      <dgm:prSet presAssocID="{12E3FC6C-EC37-43BA-AFE9-EF24822E72F4}" presName="pictRect" presStyleLbl="node1" presStyleIdx="8" presStyleCnt="9"/>
      <dgm:spPr/>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D73750FA-C2F7-416C-B6C7-95B3D04EBC4B}" type="pres">
      <dgm:prSet presAssocID="{12E3FC6C-EC37-43BA-AFE9-EF24822E72F4}" presName="textRect" presStyleLbl="revTx" presStyleIdx="8" presStyleCnt="9">
        <dgm:presLayoutVars>
          <dgm:bulletEnabled val="1"/>
        </dgm:presLayoutVars>
      </dgm:prSet>
      <dgm:spPr/>
    </dgm:pt>
  </dgm:ptLst>
  <dgm:cxnLst>
    <dgm:cxn modelId="{F7243109-9172-48B0-B980-3DE8A7DC2F89}" type="presOf" srcId="{392CB865-21E6-4FBC-A240-E3714428BE40}" destId="{4262BFA3-8752-48EE-89FE-0C8C7C77C550}" srcOrd="0" destOrd="0" presId="urn:microsoft.com/office/officeart/2005/8/layout/pList1"/>
    <dgm:cxn modelId="{F45ABB0E-E169-417E-BD20-DF1F37A12A07}" type="presOf" srcId="{F4DAAACB-8572-4118-B4F4-EF4606390E35}" destId="{B91BB7F6-B3F0-48EA-BDBC-4A6A38A67988}" srcOrd="0" destOrd="0" presId="urn:microsoft.com/office/officeart/2005/8/layout/pList1"/>
    <dgm:cxn modelId="{A6F4F911-E2C0-4CEA-AC62-F6CFEEBDCC5A}" type="presOf" srcId="{E651EEB8-EEDB-4C64-B9EA-9ECF76A94281}" destId="{889C8374-1F03-42DD-9B78-FFB431341EB5}" srcOrd="0" destOrd="0" presId="urn:microsoft.com/office/officeart/2005/8/layout/pList1"/>
    <dgm:cxn modelId="{AA9B0827-D3AF-4E4B-89A0-3902B1CE7034}" srcId="{DFADC6E8-BF3D-40F9-B6F9-5235DD399EAD}" destId="{392CB865-21E6-4FBC-A240-E3714428BE40}" srcOrd="4" destOrd="0" parTransId="{98FA9B36-D9E6-496A-B634-823630B77240}" sibTransId="{E651EEB8-EEDB-4C64-B9EA-9ECF76A94281}"/>
    <dgm:cxn modelId="{4B92172C-656E-45D5-BFA5-80E499409D30}" type="presOf" srcId="{73F9A60C-AC8B-43D0-A59D-A236093D9DF2}" destId="{6BFF9AEB-FBE4-4156-8D02-9684987FAF54}" srcOrd="0" destOrd="0" presId="urn:microsoft.com/office/officeart/2005/8/layout/pList1"/>
    <dgm:cxn modelId="{411D6B2F-4EF8-4167-B21E-0B9E97A061DE}" type="presOf" srcId="{B5EA46D9-BFD3-427D-BFAF-09AC44FE710A}" destId="{0D7736F2-DC2F-4295-B1A6-E7BFBA4CAB0D}" srcOrd="0" destOrd="0" presId="urn:microsoft.com/office/officeart/2005/8/layout/pList1"/>
    <dgm:cxn modelId="{F7E8DB5D-37F2-45F1-AA26-2577423585E6}" type="presOf" srcId="{7F8F6070-77C1-4878-815B-B6ACE155D28A}" destId="{762BFFE6-28AC-400D-9E64-00A3755429E0}" srcOrd="0" destOrd="0" presId="urn:microsoft.com/office/officeart/2005/8/layout/pList1"/>
    <dgm:cxn modelId="{AE329461-DBC6-4B84-A7E7-795C53426AF6}" srcId="{DFADC6E8-BF3D-40F9-B6F9-5235DD399EAD}" destId="{C60C4FBE-AA43-4834-BE8E-158E11FF2D59}" srcOrd="6" destOrd="0" parTransId="{D8407B78-6310-41B8-9C75-63EF621E4CDE}" sibTransId="{73F9A60C-AC8B-43D0-A59D-A236093D9DF2}"/>
    <dgm:cxn modelId="{A9F2A265-7CCC-44BB-910A-D4417F2A9EEE}" type="presOf" srcId="{C60C4FBE-AA43-4834-BE8E-158E11FF2D59}" destId="{DDF47796-AD14-402F-AD4F-8BB1C60C9C36}" srcOrd="0" destOrd="0" presId="urn:microsoft.com/office/officeart/2005/8/layout/pList1"/>
    <dgm:cxn modelId="{13F29552-5D45-45A9-A3D0-5045A6F6AC7D}" srcId="{DFADC6E8-BF3D-40F9-B6F9-5235DD399EAD}" destId="{873A8D5D-7F7B-4D51-B439-3D9518D9C5D6}" srcOrd="2" destOrd="0" parTransId="{C969E1E6-A72C-438C-A68D-9E3E7EF80D86}" sibTransId="{7256779F-2127-4129-8F93-64862FCE9C09}"/>
    <dgm:cxn modelId="{49177F75-8868-4707-B5B7-FE76C45D8EE1}" type="presOf" srcId="{162D7300-6E67-40C7-8250-B5EBC160F1EB}" destId="{8DADBE95-B84B-4CC9-A25B-DF7D1B84C7F8}" srcOrd="0" destOrd="0" presId="urn:microsoft.com/office/officeart/2005/8/layout/pList1"/>
    <dgm:cxn modelId="{0F12D876-DBEE-4EA2-A023-9345E957B2EB}" type="presOf" srcId="{7256779F-2127-4129-8F93-64862FCE9C09}" destId="{6A12EAA2-A81F-45C3-AC8B-C2A8222CA311}" srcOrd="0" destOrd="0" presId="urn:microsoft.com/office/officeart/2005/8/layout/pList1"/>
    <dgm:cxn modelId="{3CC4E97D-888D-405B-A795-6960E9D2AAF0}" srcId="{DFADC6E8-BF3D-40F9-B6F9-5235DD399EAD}" destId="{7681C47D-D390-4602-BE61-58C2F0817FBF}" srcOrd="7" destOrd="0" parTransId="{16BEA669-1006-4ADC-8017-2150F316ECD8}" sibTransId="{E5BCE4BE-3A55-4BF6-BDD0-D095D2BC127B}"/>
    <dgm:cxn modelId="{BBED1A7F-C879-4715-8276-CBDCCA5F67BD}" srcId="{DFADC6E8-BF3D-40F9-B6F9-5235DD399EAD}" destId="{F4DAAACB-8572-4118-B4F4-EF4606390E35}" srcOrd="1" destOrd="0" parTransId="{DD8C84D3-07A1-430B-802D-D27FF9821CDD}" sibTransId="{7F8F6070-77C1-4878-815B-B6ACE155D28A}"/>
    <dgm:cxn modelId="{5D5B8183-6379-461E-9E26-EF4088536CF4}" srcId="{DFADC6E8-BF3D-40F9-B6F9-5235DD399EAD}" destId="{12E3FC6C-EC37-43BA-AFE9-EF24822E72F4}" srcOrd="8" destOrd="0" parTransId="{720A761D-1806-4C98-B5D5-E205E997C874}" sibTransId="{A40E6878-27BF-468C-862A-1B303861EBF7}"/>
    <dgm:cxn modelId="{9C6C6287-2694-4D55-AE7C-CE041AE29AEA}" type="presOf" srcId="{DFADC6E8-BF3D-40F9-B6F9-5235DD399EAD}" destId="{E9B72CC3-0C93-4FDB-943B-B7913534F69D}" srcOrd="0" destOrd="0" presId="urn:microsoft.com/office/officeart/2005/8/layout/pList1"/>
    <dgm:cxn modelId="{B884BF87-D0C9-404C-9DED-21B7AAA3722A}" type="presOf" srcId="{12E3FC6C-EC37-43BA-AFE9-EF24822E72F4}" destId="{D73750FA-C2F7-416C-B6C7-95B3D04EBC4B}" srcOrd="0" destOrd="0" presId="urn:microsoft.com/office/officeart/2005/8/layout/pList1"/>
    <dgm:cxn modelId="{9ACA369A-9B1B-4DF7-BD1E-3AA9CA179918}" type="presOf" srcId="{45272317-B6A9-413D-B4E1-5DAA42C014CE}" destId="{2584BF3C-0A23-4906-BE31-679AD70CAE09}" srcOrd="0" destOrd="0" presId="urn:microsoft.com/office/officeart/2005/8/layout/pList1"/>
    <dgm:cxn modelId="{6FCE489C-67C4-4D66-8ECA-79D47E97C0BD}" type="presOf" srcId="{E5BCE4BE-3A55-4BF6-BDD0-D095D2BC127B}" destId="{930ECFE7-AB14-452D-A3B9-8D07FC8F8057}" srcOrd="0" destOrd="0" presId="urn:microsoft.com/office/officeart/2005/8/layout/pList1"/>
    <dgm:cxn modelId="{6A6636A0-F462-487A-A816-843CDAD5BBE3}" type="presOf" srcId="{7681C47D-D390-4602-BE61-58C2F0817FBF}" destId="{1964E518-12A2-4FBB-8F2C-46679E34219B}" srcOrd="0" destOrd="0" presId="urn:microsoft.com/office/officeart/2005/8/layout/pList1"/>
    <dgm:cxn modelId="{AB64A2B8-9AFA-4801-971C-F825BCCCB426}" srcId="{DFADC6E8-BF3D-40F9-B6F9-5235DD399EAD}" destId="{45272317-B6A9-413D-B4E1-5DAA42C014CE}" srcOrd="0" destOrd="0" parTransId="{9AD4388A-65ED-4198-8C40-307DDEFDFEA2}" sibTransId="{39AE9A15-0314-4736-9015-152C9EF30B3A}"/>
    <dgm:cxn modelId="{DBB910BF-94C1-40EB-86A7-944CB9BD151E}" type="presOf" srcId="{47ED49CE-D91C-46F2-A413-82184967A88D}" destId="{C6CB7DEB-7738-44FF-96F9-9ABAAF9136B0}" srcOrd="0" destOrd="0" presId="urn:microsoft.com/office/officeart/2005/8/layout/pList1"/>
    <dgm:cxn modelId="{EF4722C4-C0EC-4B85-B5B7-E73AE9DD300A}" type="presOf" srcId="{758883F4-DDA3-440B-BDAF-91654E21B44B}" destId="{B20F4AE4-008D-4F30-BCCC-CC39BF7821B3}" srcOrd="0" destOrd="0" presId="urn:microsoft.com/office/officeart/2005/8/layout/pList1"/>
    <dgm:cxn modelId="{65B27AD8-C39E-4833-A50E-A66F9C527F14}" srcId="{DFADC6E8-BF3D-40F9-B6F9-5235DD399EAD}" destId="{758883F4-DDA3-440B-BDAF-91654E21B44B}" srcOrd="5" destOrd="0" parTransId="{3EE99C93-C3D9-410F-87A0-93B7927CD309}" sibTransId="{162D7300-6E67-40C7-8250-B5EBC160F1EB}"/>
    <dgm:cxn modelId="{A9E71DDA-BE9C-40D4-A27D-0D1AE71BCDCD}" type="presOf" srcId="{39AE9A15-0314-4736-9015-152C9EF30B3A}" destId="{029189CB-9CF7-4944-B3D5-146D1933D175}" srcOrd="0" destOrd="0" presId="urn:microsoft.com/office/officeart/2005/8/layout/pList1"/>
    <dgm:cxn modelId="{AA94E7F1-8325-4B8A-931C-7999571C8185}" srcId="{DFADC6E8-BF3D-40F9-B6F9-5235DD399EAD}" destId="{47ED49CE-D91C-46F2-A413-82184967A88D}" srcOrd="3" destOrd="0" parTransId="{F5AD9546-D0A9-45D7-9DE3-1CC94C294978}" sibTransId="{B5EA46D9-BFD3-427D-BFAF-09AC44FE710A}"/>
    <dgm:cxn modelId="{8130DDF6-47B0-414D-A939-C18EA8874F67}" type="presOf" srcId="{873A8D5D-7F7B-4D51-B439-3D9518D9C5D6}" destId="{D4920A68-7B8F-4080-AC27-2C50349B8AD7}" srcOrd="0" destOrd="0" presId="urn:microsoft.com/office/officeart/2005/8/layout/pList1"/>
    <dgm:cxn modelId="{AB9CA939-C590-43FD-8A93-A58ED605C81B}" type="presParOf" srcId="{E9B72CC3-0C93-4FDB-943B-B7913534F69D}" destId="{AE696080-9357-4BAE-8AE2-AE062583612D}" srcOrd="0" destOrd="0" presId="urn:microsoft.com/office/officeart/2005/8/layout/pList1"/>
    <dgm:cxn modelId="{D8724756-3C3E-4C2F-BCBF-FB898A264C83}" type="presParOf" srcId="{AE696080-9357-4BAE-8AE2-AE062583612D}" destId="{E4922DA0-53A5-416B-B815-68743A3C6E74}" srcOrd="0" destOrd="0" presId="urn:microsoft.com/office/officeart/2005/8/layout/pList1"/>
    <dgm:cxn modelId="{4521257A-903B-451B-8857-1363277CD5B5}" type="presParOf" srcId="{AE696080-9357-4BAE-8AE2-AE062583612D}" destId="{2584BF3C-0A23-4906-BE31-679AD70CAE09}" srcOrd="1" destOrd="0" presId="urn:microsoft.com/office/officeart/2005/8/layout/pList1"/>
    <dgm:cxn modelId="{2759B85C-48C4-42C2-B17B-ED2627F8C274}" type="presParOf" srcId="{E9B72CC3-0C93-4FDB-943B-B7913534F69D}" destId="{029189CB-9CF7-4944-B3D5-146D1933D175}" srcOrd="1" destOrd="0" presId="urn:microsoft.com/office/officeart/2005/8/layout/pList1"/>
    <dgm:cxn modelId="{BBD90DAA-91A9-41D2-9A98-240E75044877}" type="presParOf" srcId="{E9B72CC3-0C93-4FDB-943B-B7913534F69D}" destId="{89127BFB-B9B2-4F22-98CD-3794707D8135}" srcOrd="2" destOrd="0" presId="urn:microsoft.com/office/officeart/2005/8/layout/pList1"/>
    <dgm:cxn modelId="{ED9FC284-01B3-432A-AF89-6F33F5C65C88}" type="presParOf" srcId="{89127BFB-B9B2-4F22-98CD-3794707D8135}" destId="{270C1A96-6C90-46A1-8B28-5C50980E61B5}" srcOrd="0" destOrd="0" presId="urn:microsoft.com/office/officeart/2005/8/layout/pList1"/>
    <dgm:cxn modelId="{DE02BE18-0AEC-4073-8600-1F358284F699}" type="presParOf" srcId="{89127BFB-B9B2-4F22-98CD-3794707D8135}" destId="{B91BB7F6-B3F0-48EA-BDBC-4A6A38A67988}" srcOrd="1" destOrd="0" presId="urn:microsoft.com/office/officeart/2005/8/layout/pList1"/>
    <dgm:cxn modelId="{4FE5775D-45D5-4EE0-8E09-4FD76A8349EE}" type="presParOf" srcId="{E9B72CC3-0C93-4FDB-943B-B7913534F69D}" destId="{762BFFE6-28AC-400D-9E64-00A3755429E0}" srcOrd="3" destOrd="0" presId="urn:microsoft.com/office/officeart/2005/8/layout/pList1"/>
    <dgm:cxn modelId="{B981FE05-E4B1-4E97-9E8B-FAEDF07B25B2}" type="presParOf" srcId="{E9B72CC3-0C93-4FDB-943B-B7913534F69D}" destId="{BDEB49AF-A536-4E43-B6F3-131E972C0506}" srcOrd="4" destOrd="0" presId="urn:microsoft.com/office/officeart/2005/8/layout/pList1"/>
    <dgm:cxn modelId="{371D42C3-6E50-4E9E-9625-2F749A158EE0}" type="presParOf" srcId="{BDEB49AF-A536-4E43-B6F3-131E972C0506}" destId="{9B61E608-68F6-4091-8DA4-334E1821031A}" srcOrd="0" destOrd="0" presId="urn:microsoft.com/office/officeart/2005/8/layout/pList1"/>
    <dgm:cxn modelId="{C8201566-9762-4322-ABD6-FFDBDE7DBD62}" type="presParOf" srcId="{BDEB49AF-A536-4E43-B6F3-131E972C0506}" destId="{D4920A68-7B8F-4080-AC27-2C50349B8AD7}" srcOrd="1" destOrd="0" presId="urn:microsoft.com/office/officeart/2005/8/layout/pList1"/>
    <dgm:cxn modelId="{5A1EE767-A9FD-4E31-A05B-38AFD7D54A28}" type="presParOf" srcId="{E9B72CC3-0C93-4FDB-943B-B7913534F69D}" destId="{6A12EAA2-A81F-45C3-AC8B-C2A8222CA311}" srcOrd="5" destOrd="0" presId="urn:microsoft.com/office/officeart/2005/8/layout/pList1"/>
    <dgm:cxn modelId="{89171747-0B69-49A3-B78A-5F7BE800A4D0}" type="presParOf" srcId="{E9B72CC3-0C93-4FDB-943B-B7913534F69D}" destId="{38243BD0-8E98-4ED4-9B02-7BC9B77F9B02}" srcOrd="6" destOrd="0" presId="urn:microsoft.com/office/officeart/2005/8/layout/pList1"/>
    <dgm:cxn modelId="{0F908441-0CAC-4800-BF10-8947C0E62C98}" type="presParOf" srcId="{38243BD0-8E98-4ED4-9B02-7BC9B77F9B02}" destId="{125A43F2-3F0D-48B7-AC26-D5C25DD23DE7}" srcOrd="0" destOrd="0" presId="urn:microsoft.com/office/officeart/2005/8/layout/pList1"/>
    <dgm:cxn modelId="{A4397579-E570-418E-B9BB-14605A84E63D}" type="presParOf" srcId="{38243BD0-8E98-4ED4-9B02-7BC9B77F9B02}" destId="{C6CB7DEB-7738-44FF-96F9-9ABAAF9136B0}" srcOrd="1" destOrd="0" presId="urn:microsoft.com/office/officeart/2005/8/layout/pList1"/>
    <dgm:cxn modelId="{B357CC44-191B-46B9-8464-B9348EBC62CE}" type="presParOf" srcId="{E9B72CC3-0C93-4FDB-943B-B7913534F69D}" destId="{0D7736F2-DC2F-4295-B1A6-E7BFBA4CAB0D}" srcOrd="7" destOrd="0" presId="urn:microsoft.com/office/officeart/2005/8/layout/pList1"/>
    <dgm:cxn modelId="{41FB0E35-CDA3-49F0-9013-132AD0274AF5}" type="presParOf" srcId="{E9B72CC3-0C93-4FDB-943B-B7913534F69D}" destId="{0B4A8359-E895-4728-8364-7396B4C0539A}" srcOrd="8" destOrd="0" presId="urn:microsoft.com/office/officeart/2005/8/layout/pList1"/>
    <dgm:cxn modelId="{312A1697-B577-4A40-9F7F-73C54C55ED68}" type="presParOf" srcId="{0B4A8359-E895-4728-8364-7396B4C0539A}" destId="{DCFB42F4-9857-47E7-A39E-8DAF178A3A5B}" srcOrd="0" destOrd="0" presId="urn:microsoft.com/office/officeart/2005/8/layout/pList1"/>
    <dgm:cxn modelId="{258C436F-EDE2-4AD8-B22B-DCCD5EFC1144}" type="presParOf" srcId="{0B4A8359-E895-4728-8364-7396B4C0539A}" destId="{4262BFA3-8752-48EE-89FE-0C8C7C77C550}" srcOrd="1" destOrd="0" presId="urn:microsoft.com/office/officeart/2005/8/layout/pList1"/>
    <dgm:cxn modelId="{DA6360A7-5C46-486D-8539-D74B34013DD7}" type="presParOf" srcId="{E9B72CC3-0C93-4FDB-943B-B7913534F69D}" destId="{889C8374-1F03-42DD-9B78-FFB431341EB5}" srcOrd="9" destOrd="0" presId="urn:microsoft.com/office/officeart/2005/8/layout/pList1"/>
    <dgm:cxn modelId="{3B43D6B6-1DEE-4252-9A5B-F43445A21148}" type="presParOf" srcId="{E9B72CC3-0C93-4FDB-943B-B7913534F69D}" destId="{1E05BB58-9B0F-4231-9D58-34F8C575BFF7}" srcOrd="10" destOrd="0" presId="urn:microsoft.com/office/officeart/2005/8/layout/pList1"/>
    <dgm:cxn modelId="{592DAFBB-39A2-403E-9303-D1158CDCC822}" type="presParOf" srcId="{1E05BB58-9B0F-4231-9D58-34F8C575BFF7}" destId="{4E939D4F-1A61-48D8-AB55-D2DFF3A2099E}" srcOrd="0" destOrd="0" presId="urn:microsoft.com/office/officeart/2005/8/layout/pList1"/>
    <dgm:cxn modelId="{FAB35206-9DB4-43E3-924F-A4B16EE0BB80}" type="presParOf" srcId="{1E05BB58-9B0F-4231-9D58-34F8C575BFF7}" destId="{B20F4AE4-008D-4F30-BCCC-CC39BF7821B3}" srcOrd="1" destOrd="0" presId="urn:microsoft.com/office/officeart/2005/8/layout/pList1"/>
    <dgm:cxn modelId="{50C971DA-6154-4D46-9234-097721586CAF}" type="presParOf" srcId="{E9B72CC3-0C93-4FDB-943B-B7913534F69D}" destId="{8DADBE95-B84B-4CC9-A25B-DF7D1B84C7F8}" srcOrd="11" destOrd="0" presId="urn:microsoft.com/office/officeart/2005/8/layout/pList1"/>
    <dgm:cxn modelId="{1D204821-E0D2-4BA5-9F32-2B6E99523B11}" type="presParOf" srcId="{E9B72CC3-0C93-4FDB-943B-B7913534F69D}" destId="{B46655AE-8E5E-447D-B6A0-8F51858678DA}" srcOrd="12" destOrd="0" presId="urn:microsoft.com/office/officeart/2005/8/layout/pList1"/>
    <dgm:cxn modelId="{D379FC9E-BBC1-4C60-8999-76F0481728DC}" type="presParOf" srcId="{B46655AE-8E5E-447D-B6A0-8F51858678DA}" destId="{1E7E2FEB-D8F2-413C-B5F9-147D46135AEC}" srcOrd="0" destOrd="0" presId="urn:microsoft.com/office/officeart/2005/8/layout/pList1"/>
    <dgm:cxn modelId="{F8658F53-4888-462F-A1CA-55268B9538FA}" type="presParOf" srcId="{B46655AE-8E5E-447D-B6A0-8F51858678DA}" destId="{DDF47796-AD14-402F-AD4F-8BB1C60C9C36}" srcOrd="1" destOrd="0" presId="urn:microsoft.com/office/officeart/2005/8/layout/pList1"/>
    <dgm:cxn modelId="{97F5462B-13B7-41C2-8DE9-DA1BDE9189F1}" type="presParOf" srcId="{E9B72CC3-0C93-4FDB-943B-B7913534F69D}" destId="{6BFF9AEB-FBE4-4156-8D02-9684987FAF54}" srcOrd="13" destOrd="0" presId="urn:microsoft.com/office/officeart/2005/8/layout/pList1"/>
    <dgm:cxn modelId="{47B939C3-0569-447A-BA85-21D51EE01227}" type="presParOf" srcId="{E9B72CC3-0C93-4FDB-943B-B7913534F69D}" destId="{3023E407-E7A4-4887-80CB-F131CB470706}" srcOrd="14" destOrd="0" presId="urn:microsoft.com/office/officeart/2005/8/layout/pList1"/>
    <dgm:cxn modelId="{82E9946D-0B2D-40E3-9875-89441D3F1E27}" type="presParOf" srcId="{3023E407-E7A4-4887-80CB-F131CB470706}" destId="{DE4706B5-DC68-4926-B30F-3380366BB13C}" srcOrd="0" destOrd="0" presId="urn:microsoft.com/office/officeart/2005/8/layout/pList1"/>
    <dgm:cxn modelId="{64E83173-2967-4EDD-BAF0-BDFF539AFC4E}" type="presParOf" srcId="{3023E407-E7A4-4887-80CB-F131CB470706}" destId="{1964E518-12A2-4FBB-8F2C-46679E34219B}" srcOrd="1" destOrd="0" presId="urn:microsoft.com/office/officeart/2005/8/layout/pList1"/>
    <dgm:cxn modelId="{1FF63A0B-30B4-4EB0-BC43-AEB12875EA3C}" type="presParOf" srcId="{E9B72CC3-0C93-4FDB-943B-B7913534F69D}" destId="{930ECFE7-AB14-452D-A3B9-8D07FC8F8057}" srcOrd="15" destOrd="0" presId="urn:microsoft.com/office/officeart/2005/8/layout/pList1"/>
    <dgm:cxn modelId="{3A0BBECD-7ADF-4338-A30B-B4C008CAC3A0}" type="presParOf" srcId="{E9B72CC3-0C93-4FDB-943B-B7913534F69D}" destId="{60D4C0D3-BE5A-45AD-AAAD-4BFF871D2E8A}" srcOrd="16" destOrd="0" presId="urn:microsoft.com/office/officeart/2005/8/layout/pList1"/>
    <dgm:cxn modelId="{934907F9-3A51-41A3-A60A-CD1E456F24BC}" type="presParOf" srcId="{60D4C0D3-BE5A-45AD-AAAD-4BFF871D2E8A}" destId="{837EB83A-938A-4CD5-A14C-003046A73036}" srcOrd="0" destOrd="0" presId="urn:microsoft.com/office/officeart/2005/8/layout/pList1"/>
    <dgm:cxn modelId="{8293B1B4-F33E-4729-BE19-649C96E75927}" type="presParOf" srcId="{60D4C0D3-BE5A-45AD-AAAD-4BFF871D2E8A}" destId="{D73750FA-C2F7-416C-B6C7-95B3D04EBC4B}"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40538D-94D5-4208-BC54-076E7B40A2F0}"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CC6BA887-71CC-4C3B-A888-780572387793}">
      <dgm:prSet phldrT="[Text]"/>
      <dgm:spPr/>
      <dgm:t>
        <a:bodyPr/>
        <a:lstStyle/>
        <a:p>
          <a:r>
            <a:rPr lang="en-US" b="0" i="0" dirty="0">
              <a:effectLst/>
              <a:latin typeface="Noto Sans" panose="020B0502040504020204" pitchFamily="34" charset="0"/>
            </a:rPr>
            <a:t>HPA* activation (resulting in increased levels of circulating cortisol)</a:t>
          </a:r>
          <a:endParaRPr lang="en-US" dirty="0"/>
        </a:p>
      </dgm:t>
    </dgm:pt>
    <dgm:pt modelId="{798D096F-6D22-42B0-98C7-0F2E4246EECE}" type="parTrans" cxnId="{6D231A71-AB8F-4231-ABDC-914935F1DA09}">
      <dgm:prSet/>
      <dgm:spPr/>
      <dgm:t>
        <a:bodyPr/>
        <a:lstStyle/>
        <a:p>
          <a:endParaRPr lang="en-US">
            <a:solidFill>
              <a:schemeClr val="bg1"/>
            </a:solidFill>
          </a:endParaRPr>
        </a:p>
      </dgm:t>
    </dgm:pt>
    <dgm:pt modelId="{2C7A38EF-FFD2-415C-8776-8B1307F0AB7D}" type="sibTrans" cxnId="{6D231A71-AB8F-4231-ABDC-914935F1DA09}">
      <dgm:prSet/>
      <dgm:spPr/>
      <dgm:t>
        <a:bodyPr/>
        <a:lstStyle/>
        <a:p>
          <a:endParaRPr lang="en-US">
            <a:solidFill>
              <a:schemeClr val="bg1"/>
            </a:solidFill>
          </a:endParaRPr>
        </a:p>
      </dgm:t>
    </dgm:pt>
    <dgm:pt modelId="{E14D9DB6-433F-43A4-9ABC-B90D10407F5D}">
      <dgm:prSet/>
      <dgm:spPr/>
      <dgm:t>
        <a:bodyPr/>
        <a:lstStyle/>
        <a:p>
          <a:r>
            <a:rPr lang="en-US" b="0" i="0">
              <a:effectLst/>
              <a:latin typeface="Noto Sans" panose="020B0502040504020204" pitchFamily="34" charset="0"/>
            </a:rPr>
            <a:t>HPA impairment (resulting in adrenocortical hyporesponsiveness)</a:t>
          </a:r>
          <a:endParaRPr lang="en-US" b="0" i="0" dirty="0">
            <a:effectLst/>
            <a:latin typeface="Noto Sans" panose="020B0502040504020204" pitchFamily="34" charset="0"/>
          </a:endParaRPr>
        </a:p>
      </dgm:t>
    </dgm:pt>
    <dgm:pt modelId="{CBFF49D2-2899-4609-83F1-902AEB78FC86}" type="parTrans" cxnId="{A00DE9E2-3132-495F-B6AA-C6DD28F19050}">
      <dgm:prSet/>
      <dgm:spPr/>
      <dgm:t>
        <a:bodyPr/>
        <a:lstStyle/>
        <a:p>
          <a:endParaRPr lang="en-US">
            <a:solidFill>
              <a:schemeClr val="bg1"/>
            </a:solidFill>
          </a:endParaRPr>
        </a:p>
      </dgm:t>
    </dgm:pt>
    <dgm:pt modelId="{8FED7607-DAF2-451A-A320-8E6601E86994}" type="sibTrans" cxnId="{A00DE9E2-3132-495F-B6AA-C6DD28F19050}">
      <dgm:prSet/>
      <dgm:spPr/>
      <dgm:t>
        <a:bodyPr/>
        <a:lstStyle/>
        <a:p>
          <a:endParaRPr lang="en-US">
            <a:solidFill>
              <a:schemeClr val="bg1"/>
            </a:solidFill>
          </a:endParaRPr>
        </a:p>
      </dgm:t>
    </dgm:pt>
    <dgm:pt modelId="{BADD275B-E430-4E53-BAEF-6DA2A4FA1D38}">
      <dgm:prSet/>
      <dgm:spPr/>
      <dgm:t>
        <a:bodyPr/>
        <a:lstStyle/>
        <a:p>
          <a:r>
            <a:rPr lang="en-US">
              <a:latin typeface="Noto Sans" panose="020B0502040504020204" pitchFamily="34" charset="0"/>
            </a:rPr>
            <a:t>G</a:t>
          </a:r>
          <a:r>
            <a:rPr lang="en-US" b="0" i="0">
              <a:effectLst/>
              <a:latin typeface="Noto Sans" panose="020B0502040504020204" pitchFamily="34" charset="0"/>
            </a:rPr>
            <a:t>lucocorticoid resistance</a:t>
          </a:r>
          <a:endParaRPr lang="en-US" dirty="0"/>
        </a:p>
      </dgm:t>
    </dgm:pt>
    <dgm:pt modelId="{57E9449F-F464-4403-9537-70EC45B17A6A}" type="parTrans" cxnId="{C9A47C8B-6524-4301-AAEF-F9030D55ADD6}">
      <dgm:prSet/>
      <dgm:spPr/>
      <dgm:t>
        <a:bodyPr/>
        <a:lstStyle/>
        <a:p>
          <a:endParaRPr lang="en-US">
            <a:solidFill>
              <a:schemeClr val="bg1"/>
            </a:solidFill>
          </a:endParaRPr>
        </a:p>
      </dgm:t>
    </dgm:pt>
    <dgm:pt modelId="{DD05AE3F-E160-4F23-BDE7-BD1F4225A43A}" type="sibTrans" cxnId="{C9A47C8B-6524-4301-AAEF-F9030D55ADD6}">
      <dgm:prSet/>
      <dgm:spPr/>
      <dgm:t>
        <a:bodyPr/>
        <a:lstStyle/>
        <a:p>
          <a:endParaRPr lang="en-US">
            <a:solidFill>
              <a:schemeClr val="bg1"/>
            </a:solidFill>
          </a:endParaRPr>
        </a:p>
      </dgm:t>
    </dgm:pt>
    <dgm:pt modelId="{26E00164-EE55-4D57-AA86-0AA256407AE0}">
      <dgm:prSet phldrT="[Text]"/>
      <dgm:spPr/>
      <dgm:t>
        <a:bodyPr/>
        <a:lstStyle/>
        <a:p>
          <a:r>
            <a:rPr lang="en-US" b="0" i="0" dirty="0"/>
            <a:t>Diurnal variation is lost and serum cortisol increases, reaching levels as high as 40 to 50 mcg/dL^</a:t>
          </a:r>
          <a:endParaRPr lang="en-US" dirty="0"/>
        </a:p>
      </dgm:t>
    </dgm:pt>
    <dgm:pt modelId="{77EA6D4D-1846-456A-8558-C142DFD12139}" type="parTrans" cxnId="{C03138C1-4653-45F0-AD78-ED1C21F24EDB}">
      <dgm:prSet/>
      <dgm:spPr/>
      <dgm:t>
        <a:bodyPr/>
        <a:lstStyle/>
        <a:p>
          <a:endParaRPr lang="en-US">
            <a:solidFill>
              <a:schemeClr val="bg1"/>
            </a:solidFill>
          </a:endParaRPr>
        </a:p>
      </dgm:t>
    </dgm:pt>
    <dgm:pt modelId="{475389FC-01C7-4331-8763-8FEEAB9E7F5D}" type="sibTrans" cxnId="{C03138C1-4653-45F0-AD78-ED1C21F24EDB}">
      <dgm:prSet/>
      <dgm:spPr/>
      <dgm:t>
        <a:bodyPr/>
        <a:lstStyle/>
        <a:p>
          <a:endParaRPr lang="en-US">
            <a:solidFill>
              <a:schemeClr val="bg1"/>
            </a:solidFill>
          </a:endParaRPr>
        </a:p>
      </dgm:t>
    </dgm:pt>
    <dgm:pt modelId="{1BA7C8E5-A0E6-4ACC-9D14-EAD15FA1BE2F}">
      <dgm:prSet/>
      <dgm:spPr/>
      <dgm:t>
        <a:bodyPr/>
        <a:lstStyle/>
        <a:p>
          <a:r>
            <a:rPr lang="en-US" b="0" i="0"/>
            <a:t>By head injury, central nervous system depressants, pituitary infarction, adrenal hemorrhage, infections, malignancy, previous glucocorticoid therapy, and several drugs (phenytoin, and etomidate)</a:t>
          </a:r>
          <a:endParaRPr lang="en-US" b="0" i="0" dirty="0">
            <a:effectLst/>
            <a:latin typeface="Noto Sans" panose="020B0502040504020204" pitchFamily="34" charset="0"/>
          </a:endParaRPr>
        </a:p>
      </dgm:t>
    </dgm:pt>
    <dgm:pt modelId="{01D4B9B1-AD9C-4205-890A-9890F3BCE479}" type="parTrans" cxnId="{97F4D879-09CF-4E96-936A-EBEF6E15C080}">
      <dgm:prSet/>
      <dgm:spPr/>
      <dgm:t>
        <a:bodyPr/>
        <a:lstStyle/>
        <a:p>
          <a:endParaRPr lang="en-US">
            <a:solidFill>
              <a:schemeClr val="bg1"/>
            </a:solidFill>
          </a:endParaRPr>
        </a:p>
      </dgm:t>
    </dgm:pt>
    <dgm:pt modelId="{7EB78675-FE8F-491B-9E82-EA72AFFDE2F3}" type="sibTrans" cxnId="{97F4D879-09CF-4E96-936A-EBEF6E15C080}">
      <dgm:prSet/>
      <dgm:spPr/>
      <dgm:t>
        <a:bodyPr/>
        <a:lstStyle/>
        <a:p>
          <a:endParaRPr lang="en-US">
            <a:solidFill>
              <a:schemeClr val="bg1"/>
            </a:solidFill>
          </a:endParaRPr>
        </a:p>
      </dgm:t>
    </dgm:pt>
    <dgm:pt modelId="{AB85F6C6-3D18-4F35-8B45-73CA0AFE71EB}">
      <dgm:prSet/>
      <dgm:spPr/>
      <dgm:t>
        <a:bodyPr/>
        <a:lstStyle/>
        <a:p>
          <a:r>
            <a:rPr lang="en-US" b="0" i="0"/>
            <a:t>Higher expression levels of the beta-isoform of the glucocorticoid receptors</a:t>
          </a:r>
          <a:endParaRPr lang="en-US" dirty="0"/>
        </a:p>
      </dgm:t>
    </dgm:pt>
    <dgm:pt modelId="{A5404AA7-4B1B-4EF8-AA26-65D24B0BCE59}" type="parTrans" cxnId="{1A9DF2E1-1504-458F-A41B-E7CFA820A141}">
      <dgm:prSet/>
      <dgm:spPr/>
      <dgm:t>
        <a:bodyPr/>
        <a:lstStyle/>
        <a:p>
          <a:endParaRPr lang="en-US">
            <a:solidFill>
              <a:schemeClr val="bg1"/>
            </a:solidFill>
          </a:endParaRPr>
        </a:p>
      </dgm:t>
    </dgm:pt>
    <dgm:pt modelId="{2FA8492F-4482-42AD-AE52-04F1F03D2A83}" type="sibTrans" cxnId="{1A9DF2E1-1504-458F-A41B-E7CFA820A141}">
      <dgm:prSet/>
      <dgm:spPr/>
      <dgm:t>
        <a:bodyPr/>
        <a:lstStyle/>
        <a:p>
          <a:endParaRPr lang="en-US">
            <a:solidFill>
              <a:schemeClr val="bg1"/>
            </a:solidFill>
          </a:endParaRPr>
        </a:p>
      </dgm:t>
    </dgm:pt>
    <dgm:pt modelId="{76C12934-68AD-43B8-8441-37B97C973907}">
      <dgm:prSet phldrT="[Text]"/>
      <dgm:spPr/>
      <dgm:t>
        <a:bodyPr/>
        <a:lstStyle/>
        <a:p>
          <a:r>
            <a:rPr lang="en-US" b="0" i="0" dirty="0"/>
            <a:t>Modulation of an excess inflammatory response</a:t>
          </a:r>
          <a:endParaRPr lang="en-US" dirty="0"/>
        </a:p>
      </dgm:t>
    </dgm:pt>
    <dgm:pt modelId="{0E14D199-E11D-44BF-AF83-DD3726693B18}" type="parTrans" cxnId="{007EBBEF-BE3C-4BA0-AFB6-07EF7D130CDE}">
      <dgm:prSet/>
      <dgm:spPr/>
      <dgm:t>
        <a:bodyPr/>
        <a:lstStyle/>
        <a:p>
          <a:endParaRPr lang="en-US"/>
        </a:p>
      </dgm:t>
    </dgm:pt>
    <dgm:pt modelId="{AC1A3B22-B272-4A87-8EB3-5DDC5340B446}" type="sibTrans" cxnId="{007EBBEF-BE3C-4BA0-AFB6-07EF7D130CDE}">
      <dgm:prSet/>
      <dgm:spPr/>
      <dgm:t>
        <a:bodyPr/>
        <a:lstStyle/>
        <a:p>
          <a:endParaRPr lang="en-US"/>
        </a:p>
      </dgm:t>
    </dgm:pt>
    <dgm:pt modelId="{744B3F84-5CA1-4361-B002-379250B43B3C}" type="pres">
      <dgm:prSet presAssocID="{3940538D-94D5-4208-BC54-076E7B40A2F0}" presName="Name0" presStyleCnt="0">
        <dgm:presLayoutVars>
          <dgm:dir/>
          <dgm:animLvl val="lvl"/>
          <dgm:resizeHandles val="exact"/>
        </dgm:presLayoutVars>
      </dgm:prSet>
      <dgm:spPr/>
    </dgm:pt>
    <dgm:pt modelId="{69AA92C2-A54C-4B0C-BFBC-93339045B3B3}" type="pres">
      <dgm:prSet presAssocID="{CC6BA887-71CC-4C3B-A888-780572387793}" presName="composite" presStyleCnt="0"/>
      <dgm:spPr/>
    </dgm:pt>
    <dgm:pt modelId="{B36B6F34-8E26-4594-8110-E866E696EBC1}" type="pres">
      <dgm:prSet presAssocID="{CC6BA887-71CC-4C3B-A888-780572387793}" presName="parTx" presStyleLbl="alignNode1" presStyleIdx="0" presStyleCnt="3">
        <dgm:presLayoutVars>
          <dgm:chMax val="0"/>
          <dgm:chPref val="0"/>
          <dgm:bulletEnabled val="1"/>
        </dgm:presLayoutVars>
      </dgm:prSet>
      <dgm:spPr/>
    </dgm:pt>
    <dgm:pt modelId="{52FE2CF5-98B8-462D-A2C1-94FC686328B9}" type="pres">
      <dgm:prSet presAssocID="{CC6BA887-71CC-4C3B-A888-780572387793}" presName="desTx" presStyleLbl="alignAccFollowNode1" presStyleIdx="0" presStyleCnt="3">
        <dgm:presLayoutVars>
          <dgm:bulletEnabled val="1"/>
        </dgm:presLayoutVars>
      </dgm:prSet>
      <dgm:spPr/>
    </dgm:pt>
    <dgm:pt modelId="{235C3AFF-A5AE-418F-BF99-CAE223953FC1}" type="pres">
      <dgm:prSet presAssocID="{2C7A38EF-FFD2-415C-8776-8B1307F0AB7D}" presName="space" presStyleCnt="0"/>
      <dgm:spPr/>
    </dgm:pt>
    <dgm:pt modelId="{E8718E19-996F-413B-A7F5-CE1C35CCA383}" type="pres">
      <dgm:prSet presAssocID="{E14D9DB6-433F-43A4-9ABC-B90D10407F5D}" presName="composite" presStyleCnt="0"/>
      <dgm:spPr/>
    </dgm:pt>
    <dgm:pt modelId="{922425B6-59E0-4145-B25F-25481EFD88A9}" type="pres">
      <dgm:prSet presAssocID="{E14D9DB6-433F-43A4-9ABC-B90D10407F5D}" presName="parTx" presStyleLbl="alignNode1" presStyleIdx="1" presStyleCnt="3">
        <dgm:presLayoutVars>
          <dgm:chMax val="0"/>
          <dgm:chPref val="0"/>
          <dgm:bulletEnabled val="1"/>
        </dgm:presLayoutVars>
      </dgm:prSet>
      <dgm:spPr/>
    </dgm:pt>
    <dgm:pt modelId="{6733DDB1-7798-404F-9C78-364B13C273E6}" type="pres">
      <dgm:prSet presAssocID="{E14D9DB6-433F-43A4-9ABC-B90D10407F5D}" presName="desTx" presStyleLbl="alignAccFollowNode1" presStyleIdx="1" presStyleCnt="3">
        <dgm:presLayoutVars>
          <dgm:bulletEnabled val="1"/>
        </dgm:presLayoutVars>
      </dgm:prSet>
      <dgm:spPr/>
    </dgm:pt>
    <dgm:pt modelId="{B3484FB7-AC26-472F-8FC9-83A6EF01504F}" type="pres">
      <dgm:prSet presAssocID="{8FED7607-DAF2-451A-A320-8E6601E86994}" presName="space" presStyleCnt="0"/>
      <dgm:spPr/>
    </dgm:pt>
    <dgm:pt modelId="{DDFB4276-F503-471A-850F-B606B6503AE7}" type="pres">
      <dgm:prSet presAssocID="{BADD275B-E430-4E53-BAEF-6DA2A4FA1D38}" presName="composite" presStyleCnt="0"/>
      <dgm:spPr/>
    </dgm:pt>
    <dgm:pt modelId="{F16C95D7-30D5-4D90-BEFC-BD09E3674C69}" type="pres">
      <dgm:prSet presAssocID="{BADD275B-E430-4E53-BAEF-6DA2A4FA1D38}" presName="parTx" presStyleLbl="alignNode1" presStyleIdx="2" presStyleCnt="3">
        <dgm:presLayoutVars>
          <dgm:chMax val="0"/>
          <dgm:chPref val="0"/>
          <dgm:bulletEnabled val="1"/>
        </dgm:presLayoutVars>
      </dgm:prSet>
      <dgm:spPr/>
    </dgm:pt>
    <dgm:pt modelId="{D7953ACE-E259-4314-937B-099A5AF697C4}" type="pres">
      <dgm:prSet presAssocID="{BADD275B-E430-4E53-BAEF-6DA2A4FA1D38}" presName="desTx" presStyleLbl="alignAccFollowNode1" presStyleIdx="2" presStyleCnt="3">
        <dgm:presLayoutVars>
          <dgm:bulletEnabled val="1"/>
        </dgm:presLayoutVars>
      </dgm:prSet>
      <dgm:spPr/>
    </dgm:pt>
  </dgm:ptLst>
  <dgm:cxnLst>
    <dgm:cxn modelId="{16B3AF09-B44F-4308-BF7D-3941511F788E}" type="presOf" srcId="{AB85F6C6-3D18-4F35-8B45-73CA0AFE71EB}" destId="{D7953ACE-E259-4314-937B-099A5AF697C4}" srcOrd="0" destOrd="0" presId="urn:microsoft.com/office/officeart/2005/8/layout/hList1"/>
    <dgm:cxn modelId="{252F5D41-BA10-4AC5-A6E3-EC846181B60E}" type="presOf" srcId="{3940538D-94D5-4208-BC54-076E7B40A2F0}" destId="{744B3F84-5CA1-4361-B002-379250B43B3C}" srcOrd="0" destOrd="0" presId="urn:microsoft.com/office/officeart/2005/8/layout/hList1"/>
    <dgm:cxn modelId="{DFCD2F69-2C71-473A-B76A-416F702B5CBD}" type="presOf" srcId="{BADD275B-E430-4E53-BAEF-6DA2A4FA1D38}" destId="{F16C95D7-30D5-4D90-BEFC-BD09E3674C69}" srcOrd="0" destOrd="0" presId="urn:microsoft.com/office/officeart/2005/8/layout/hList1"/>
    <dgm:cxn modelId="{146EE06A-E2A8-436B-BA20-070B8218C376}" type="presOf" srcId="{76C12934-68AD-43B8-8441-37B97C973907}" destId="{52FE2CF5-98B8-462D-A2C1-94FC686328B9}" srcOrd="0" destOrd="1" presId="urn:microsoft.com/office/officeart/2005/8/layout/hList1"/>
    <dgm:cxn modelId="{6D231A71-AB8F-4231-ABDC-914935F1DA09}" srcId="{3940538D-94D5-4208-BC54-076E7B40A2F0}" destId="{CC6BA887-71CC-4C3B-A888-780572387793}" srcOrd="0" destOrd="0" parTransId="{798D096F-6D22-42B0-98C7-0F2E4246EECE}" sibTransId="{2C7A38EF-FFD2-415C-8776-8B1307F0AB7D}"/>
    <dgm:cxn modelId="{92A80473-F30B-459C-B8C8-978D523A3BE8}" type="presOf" srcId="{CC6BA887-71CC-4C3B-A888-780572387793}" destId="{B36B6F34-8E26-4594-8110-E866E696EBC1}" srcOrd="0" destOrd="0" presId="urn:microsoft.com/office/officeart/2005/8/layout/hList1"/>
    <dgm:cxn modelId="{97F4D879-09CF-4E96-936A-EBEF6E15C080}" srcId="{E14D9DB6-433F-43A4-9ABC-B90D10407F5D}" destId="{1BA7C8E5-A0E6-4ACC-9D14-EAD15FA1BE2F}" srcOrd="0" destOrd="0" parTransId="{01D4B9B1-AD9C-4205-890A-9890F3BCE479}" sibTransId="{7EB78675-FE8F-491B-9E82-EA72AFFDE2F3}"/>
    <dgm:cxn modelId="{C9A47C8B-6524-4301-AAEF-F9030D55ADD6}" srcId="{3940538D-94D5-4208-BC54-076E7B40A2F0}" destId="{BADD275B-E430-4E53-BAEF-6DA2A4FA1D38}" srcOrd="2" destOrd="0" parTransId="{57E9449F-F464-4403-9537-70EC45B17A6A}" sibTransId="{DD05AE3F-E160-4F23-BDE7-BD1F4225A43A}"/>
    <dgm:cxn modelId="{2C8FF2A4-A8BA-4C77-A468-F7F95C1706F3}" type="presOf" srcId="{E14D9DB6-433F-43A4-9ABC-B90D10407F5D}" destId="{922425B6-59E0-4145-B25F-25481EFD88A9}" srcOrd="0" destOrd="0" presId="urn:microsoft.com/office/officeart/2005/8/layout/hList1"/>
    <dgm:cxn modelId="{4E4AE3AA-CC65-44E3-B228-182B5D2DBB32}" type="presOf" srcId="{26E00164-EE55-4D57-AA86-0AA256407AE0}" destId="{52FE2CF5-98B8-462D-A2C1-94FC686328B9}" srcOrd="0" destOrd="0" presId="urn:microsoft.com/office/officeart/2005/8/layout/hList1"/>
    <dgm:cxn modelId="{C03138C1-4653-45F0-AD78-ED1C21F24EDB}" srcId="{CC6BA887-71CC-4C3B-A888-780572387793}" destId="{26E00164-EE55-4D57-AA86-0AA256407AE0}" srcOrd="0" destOrd="0" parTransId="{77EA6D4D-1846-456A-8558-C142DFD12139}" sibTransId="{475389FC-01C7-4331-8763-8FEEAB9E7F5D}"/>
    <dgm:cxn modelId="{1A9DF2E1-1504-458F-A41B-E7CFA820A141}" srcId="{BADD275B-E430-4E53-BAEF-6DA2A4FA1D38}" destId="{AB85F6C6-3D18-4F35-8B45-73CA0AFE71EB}" srcOrd="0" destOrd="0" parTransId="{A5404AA7-4B1B-4EF8-AA26-65D24B0BCE59}" sibTransId="{2FA8492F-4482-42AD-AE52-04F1F03D2A83}"/>
    <dgm:cxn modelId="{A00DE9E2-3132-495F-B6AA-C6DD28F19050}" srcId="{3940538D-94D5-4208-BC54-076E7B40A2F0}" destId="{E14D9DB6-433F-43A4-9ABC-B90D10407F5D}" srcOrd="1" destOrd="0" parTransId="{CBFF49D2-2899-4609-83F1-902AEB78FC86}" sibTransId="{8FED7607-DAF2-451A-A320-8E6601E86994}"/>
    <dgm:cxn modelId="{007EBBEF-BE3C-4BA0-AFB6-07EF7D130CDE}" srcId="{CC6BA887-71CC-4C3B-A888-780572387793}" destId="{76C12934-68AD-43B8-8441-37B97C973907}" srcOrd="1" destOrd="0" parTransId="{0E14D199-E11D-44BF-AF83-DD3726693B18}" sibTransId="{AC1A3B22-B272-4A87-8EB3-5DDC5340B446}"/>
    <dgm:cxn modelId="{1D8D83F2-6058-4041-B333-13F78940CD05}" type="presOf" srcId="{1BA7C8E5-A0E6-4ACC-9D14-EAD15FA1BE2F}" destId="{6733DDB1-7798-404F-9C78-364B13C273E6}" srcOrd="0" destOrd="0" presId="urn:microsoft.com/office/officeart/2005/8/layout/hList1"/>
    <dgm:cxn modelId="{96B3E408-F7AC-41B8-863E-64E6B2CE17A3}" type="presParOf" srcId="{744B3F84-5CA1-4361-B002-379250B43B3C}" destId="{69AA92C2-A54C-4B0C-BFBC-93339045B3B3}" srcOrd="0" destOrd="0" presId="urn:microsoft.com/office/officeart/2005/8/layout/hList1"/>
    <dgm:cxn modelId="{202FF1CE-556E-4493-A73F-0903ED2A4707}" type="presParOf" srcId="{69AA92C2-A54C-4B0C-BFBC-93339045B3B3}" destId="{B36B6F34-8E26-4594-8110-E866E696EBC1}" srcOrd="0" destOrd="0" presId="urn:microsoft.com/office/officeart/2005/8/layout/hList1"/>
    <dgm:cxn modelId="{E694CFC5-AD78-4A80-83FF-16F373634AE9}" type="presParOf" srcId="{69AA92C2-A54C-4B0C-BFBC-93339045B3B3}" destId="{52FE2CF5-98B8-462D-A2C1-94FC686328B9}" srcOrd="1" destOrd="0" presId="urn:microsoft.com/office/officeart/2005/8/layout/hList1"/>
    <dgm:cxn modelId="{B54208C0-49B8-44E4-8B52-D39C78FDF250}" type="presParOf" srcId="{744B3F84-5CA1-4361-B002-379250B43B3C}" destId="{235C3AFF-A5AE-418F-BF99-CAE223953FC1}" srcOrd="1" destOrd="0" presId="urn:microsoft.com/office/officeart/2005/8/layout/hList1"/>
    <dgm:cxn modelId="{C2AFA356-5D11-40F1-97D5-0D07948B0713}" type="presParOf" srcId="{744B3F84-5CA1-4361-B002-379250B43B3C}" destId="{E8718E19-996F-413B-A7F5-CE1C35CCA383}" srcOrd="2" destOrd="0" presId="urn:microsoft.com/office/officeart/2005/8/layout/hList1"/>
    <dgm:cxn modelId="{83101EF9-46D1-45B8-BFB8-E2D70F1160A3}" type="presParOf" srcId="{E8718E19-996F-413B-A7F5-CE1C35CCA383}" destId="{922425B6-59E0-4145-B25F-25481EFD88A9}" srcOrd="0" destOrd="0" presId="urn:microsoft.com/office/officeart/2005/8/layout/hList1"/>
    <dgm:cxn modelId="{2B803E98-C566-40D6-AC6E-E06D73755B9E}" type="presParOf" srcId="{E8718E19-996F-413B-A7F5-CE1C35CCA383}" destId="{6733DDB1-7798-404F-9C78-364B13C273E6}" srcOrd="1" destOrd="0" presId="urn:microsoft.com/office/officeart/2005/8/layout/hList1"/>
    <dgm:cxn modelId="{AAE3B852-090D-4FB2-B70B-6D7A65F0960D}" type="presParOf" srcId="{744B3F84-5CA1-4361-B002-379250B43B3C}" destId="{B3484FB7-AC26-472F-8FC9-83A6EF01504F}" srcOrd="3" destOrd="0" presId="urn:microsoft.com/office/officeart/2005/8/layout/hList1"/>
    <dgm:cxn modelId="{98AD062F-3AC3-4882-9165-1D012ACFB9E7}" type="presParOf" srcId="{744B3F84-5CA1-4361-B002-379250B43B3C}" destId="{DDFB4276-F503-471A-850F-B606B6503AE7}" srcOrd="4" destOrd="0" presId="urn:microsoft.com/office/officeart/2005/8/layout/hList1"/>
    <dgm:cxn modelId="{46F91D88-FA11-4FAA-B33F-2E670AD50361}" type="presParOf" srcId="{DDFB4276-F503-471A-850F-B606B6503AE7}" destId="{F16C95D7-30D5-4D90-BEFC-BD09E3674C69}" srcOrd="0" destOrd="0" presId="urn:microsoft.com/office/officeart/2005/8/layout/hList1"/>
    <dgm:cxn modelId="{136FEF33-E4DF-4B0E-BF32-9061F5EE0584}" type="presParOf" srcId="{DDFB4276-F503-471A-850F-B606B6503AE7}" destId="{D7953ACE-E259-4314-937B-099A5AF697C4}"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46C652-3661-41B3-B00F-0D9BCAFF6FC0}"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0147A703-012C-42B8-9B9C-5734E0E9F2D9}">
      <dgm:prSet phldrT="[Text]" custT="1"/>
      <dgm:spPr/>
      <dgm:t>
        <a:bodyPr/>
        <a:lstStyle/>
        <a:p>
          <a:r>
            <a:rPr lang="en-US" sz="2800" b="0" i="0" dirty="0"/>
            <a:t>ACTH Stimulation Test</a:t>
          </a:r>
          <a:endParaRPr lang="en-US" sz="2800" dirty="0"/>
        </a:p>
      </dgm:t>
    </dgm:pt>
    <dgm:pt modelId="{3A2F59E6-9139-49CA-B326-89EFA2418301}" type="parTrans" cxnId="{572F54BD-B5D7-4F68-A447-F8843AE9B4E8}">
      <dgm:prSet/>
      <dgm:spPr/>
      <dgm:t>
        <a:bodyPr/>
        <a:lstStyle/>
        <a:p>
          <a:endParaRPr lang="en-US" sz="1400"/>
        </a:p>
      </dgm:t>
    </dgm:pt>
    <dgm:pt modelId="{C659D88C-AC48-47BE-81DE-0981E795F932}" type="sibTrans" cxnId="{572F54BD-B5D7-4F68-A447-F8843AE9B4E8}">
      <dgm:prSet/>
      <dgm:spPr/>
      <dgm:t>
        <a:bodyPr/>
        <a:lstStyle/>
        <a:p>
          <a:endParaRPr lang="en-US" sz="1400"/>
        </a:p>
      </dgm:t>
    </dgm:pt>
    <dgm:pt modelId="{93D470A6-522D-4BE7-8171-70D7F6C5CD39}">
      <dgm:prSet phldrT="[Text]" custT="1"/>
      <dgm:spPr/>
      <dgm:t>
        <a:bodyPr/>
        <a:lstStyle/>
        <a:p>
          <a:r>
            <a:rPr lang="en-US" sz="2800" b="0" i="0" dirty="0"/>
            <a:t>Random Plasma Cortisol</a:t>
          </a:r>
          <a:endParaRPr lang="en-US" sz="2800" dirty="0"/>
        </a:p>
      </dgm:t>
    </dgm:pt>
    <dgm:pt modelId="{E1945FD2-73A6-405C-8839-1A63E58F0805}" type="parTrans" cxnId="{911DFFDD-A3AD-4228-8D24-616D5A293F6F}">
      <dgm:prSet/>
      <dgm:spPr/>
      <dgm:t>
        <a:bodyPr/>
        <a:lstStyle/>
        <a:p>
          <a:endParaRPr lang="en-US" sz="1400"/>
        </a:p>
      </dgm:t>
    </dgm:pt>
    <dgm:pt modelId="{9B15542A-91BE-476D-B366-B31D4E283AC8}" type="sibTrans" cxnId="{911DFFDD-A3AD-4228-8D24-616D5A293F6F}">
      <dgm:prSet/>
      <dgm:spPr/>
      <dgm:t>
        <a:bodyPr/>
        <a:lstStyle/>
        <a:p>
          <a:endParaRPr lang="en-US" sz="1400"/>
        </a:p>
      </dgm:t>
    </dgm:pt>
    <dgm:pt modelId="{C343490C-2171-4B11-8FD1-2C655B8E207F}">
      <dgm:prSet phldrT="[Text]" custT="1"/>
      <dgm:spPr/>
      <dgm:t>
        <a:bodyPr/>
        <a:lstStyle/>
        <a:p>
          <a:r>
            <a:rPr lang="en-US" sz="2000" b="0" i="0" dirty="0"/>
            <a:t>Change in baseline cortisol at 60 min of &lt;9 mcg/dL after corticotropin (250 mcg; </a:t>
          </a:r>
          <a:r>
            <a:rPr lang="en-US" sz="2000" b="0" i="0" dirty="0" err="1"/>
            <a:t>ie</a:t>
          </a:r>
          <a:r>
            <a:rPr lang="en-US" sz="2000" b="0" i="0" dirty="0"/>
            <a:t>, high-dose ACTH stimulation) administration*</a:t>
          </a:r>
          <a:endParaRPr lang="en-US" sz="2000" dirty="0"/>
        </a:p>
      </dgm:t>
    </dgm:pt>
    <dgm:pt modelId="{4676B16B-9CC9-4D4B-8CF1-BC97999BE942}" type="parTrans" cxnId="{255B6305-5D5F-4063-81A8-8FC39EB5BB5F}">
      <dgm:prSet/>
      <dgm:spPr/>
      <dgm:t>
        <a:bodyPr/>
        <a:lstStyle/>
        <a:p>
          <a:endParaRPr lang="en-US" sz="1400"/>
        </a:p>
      </dgm:t>
    </dgm:pt>
    <dgm:pt modelId="{0C57352A-8542-43B9-8333-A34B1EB965F7}" type="sibTrans" cxnId="{255B6305-5D5F-4063-81A8-8FC39EB5BB5F}">
      <dgm:prSet/>
      <dgm:spPr/>
      <dgm:t>
        <a:bodyPr/>
        <a:lstStyle/>
        <a:p>
          <a:endParaRPr lang="en-US" sz="1400"/>
        </a:p>
      </dgm:t>
    </dgm:pt>
    <dgm:pt modelId="{09BCCBF3-E755-43C2-9B31-4C44B0AD1DB8}">
      <dgm:prSet phldrT="[Text]" custT="1"/>
      <dgm:spPr/>
      <dgm:t>
        <a:bodyPr/>
        <a:lstStyle/>
        <a:p>
          <a:r>
            <a:rPr lang="en-US" sz="2000" b="0" i="0" dirty="0"/>
            <a:t>≤10 mcg/dL (total).</a:t>
          </a:r>
          <a:endParaRPr lang="en-US" sz="2000" dirty="0"/>
        </a:p>
      </dgm:t>
    </dgm:pt>
    <dgm:pt modelId="{DEBC7DE2-DAF4-48E3-A942-5D09A5C9BD30}" type="parTrans" cxnId="{F2273DD0-596C-40B3-8624-3558EFA6C253}">
      <dgm:prSet/>
      <dgm:spPr/>
      <dgm:t>
        <a:bodyPr/>
        <a:lstStyle/>
        <a:p>
          <a:endParaRPr lang="en-US" sz="1400"/>
        </a:p>
      </dgm:t>
    </dgm:pt>
    <dgm:pt modelId="{DE348C9E-8012-44B1-BFAB-97D5B14EE35E}" type="sibTrans" cxnId="{F2273DD0-596C-40B3-8624-3558EFA6C253}">
      <dgm:prSet/>
      <dgm:spPr/>
      <dgm:t>
        <a:bodyPr/>
        <a:lstStyle/>
        <a:p>
          <a:endParaRPr lang="en-US" sz="1400"/>
        </a:p>
      </dgm:t>
    </dgm:pt>
    <dgm:pt modelId="{FE0CCC5E-9F99-4366-9C07-BF9C15C5E2CA}">
      <dgm:prSet phldrT="[Text]" custT="1"/>
      <dgm:spPr/>
      <dgm:t>
        <a:bodyPr/>
        <a:lstStyle/>
        <a:p>
          <a:r>
            <a:rPr lang="en-US" sz="2000" dirty="0"/>
            <a:t>Free cortisol level is more accurate but not available in most centers</a:t>
          </a:r>
        </a:p>
      </dgm:t>
    </dgm:pt>
    <dgm:pt modelId="{0CA37DC0-48F3-4854-8F46-B092563B9814}" type="parTrans" cxnId="{69EB30E6-A022-439D-8CF5-11EE2D8DC7A0}">
      <dgm:prSet/>
      <dgm:spPr/>
      <dgm:t>
        <a:bodyPr/>
        <a:lstStyle/>
        <a:p>
          <a:endParaRPr lang="en-US"/>
        </a:p>
      </dgm:t>
    </dgm:pt>
    <dgm:pt modelId="{667B659E-66B8-4383-9B38-DC6B1FBA3D4D}" type="sibTrans" cxnId="{69EB30E6-A022-439D-8CF5-11EE2D8DC7A0}">
      <dgm:prSet/>
      <dgm:spPr/>
      <dgm:t>
        <a:bodyPr/>
        <a:lstStyle/>
        <a:p>
          <a:endParaRPr lang="en-US"/>
        </a:p>
      </dgm:t>
    </dgm:pt>
    <dgm:pt modelId="{C1DD8C34-01EA-41F7-99DC-2043EF3F7F13}" type="pres">
      <dgm:prSet presAssocID="{A246C652-3661-41B3-B00F-0D9BCAFF6FC0}" presName="Name0" presStyleCnt="0">
        <dgm:presLayoutVars>
          <dgm:dir/>
          <dgm:animLvl val="lvl"/>
          <dgm:resizeHandles val="exact"/>
        </dgm:presLayoutVars>
      </dgm:prSet>
      <dgm:spPr/>
    </dgm:pt>
    <dgm:pt modelId="{9CDB95B3-2E6E-4355-93A9-1CE80612A30B}" type="pres">
      <dgm:prSet presAssocID="{0147A703-012C-42B8-9B9C-5734E0E9F2D9}" presName="composite" presStyleCnt="0"/>
      <dgm:spPr/>
    </dgm:pt>
    <dgm:pt modelId="{F4592A55-4418-47F4-83EB-A57EA4CCEA97}" type="pres">
      <dgm:prSet presAssocID="{0147A703-012C-42B8-9B9C-5734E0E9F2D9}" presName="parTx" presStyleLbl="alignNode1" presStyleIdx="0" presStyleCnt="2">
        <dgm:presLayoutVars>
          <dgm:chMax val="0"/>
          <dgm:chPref val="0"/>
          <dgm:bulletEnabled val="1"/>
        </dgm:presLayoutVars>
      </dgm:prSet>
      <dgm:spPr/>
    </dgm:pt>
    <dgm:pt modelId="{C39BBFAD-5A09-42C7-ACB5-7F061D0C7DAE}" type="pres">
      <dgm:prSet presAssocID="{0147A703-012C-42B8-9B9C-5734E0E9F2D9}" presName="desTx" presStyleLbl="alignAccFollowNode1" presStyleIdx="0" presStyleCnt="2">
        <dgm:presLayoutVars>
          <dgm:bulletEnabled val="1"/>
        </dgm:presLayoutVars>
      </dgm:prSet>
      <dgm:spPr/>
    </dgm:pt>
    <dgm:pt modelId="{B5B3AD3D-AA5B-4774-8932-938783C8A669}" type="pres">
      <dgm:prSet presAssocID="{C659D88C-AC48-47BE-81DE-0981E795F932}" presName="space" presStyleCnt="0"/>
      <dgm:spPr/>
    </dgm:pt>
    <dgm:pt modelId="{02B98756-99CA-4779-9401-BE4FE99BCFB5}" type="pres">
      <dgm:prSet presAssocID="{93D470A6-522D-4BE7-8171-70D7F6C5CD39}" presName="composite" presStyleCnt="0"/>
      <dgm:spPr/>
    </dgm:pt>
    <dgm:pt modelId="{3930CD91-9C17-45A1-9383-13BC3229F8A3}" type="pres">
      <dgm:prSet presAssocID="{93D470A6-522D-4BE7-8171-70D7F6C5CD39}" presName="parTx" presStyleLbl="alignNode1" presStyleIdx="1" presStyleCnt="2">
        <dgm:presLayoutVars>
          <dgm:chMax val="0"/>
          <dgm:chPref val="0"/>
          <dgm:bulletEnabled val="1"/>
        </dgm:presLayoutVars>
      </dgm:prSet>
      <dgm:spPr/>
    </dgm:pt>
    <dgm:pt modelId="{88CCB183-751A-45DF-B1B4-A15DA5E327BD}" type="pres">
      <dgm:prSet presAssocID="{93D470A6-522D-4BE7-8171-70D7F6C5CD39}" presName="desTx" presStyleLbl="alignAccFollowNode1" presStyleIdx="1" presStyleCnt="2">
        <dgm:presLayoutVars>
          <dgm:bulletEnabled val="1"/>
        </dgm:presLayoutVars>
      </dgm:prSet>
      <dgm:spPr/>
    </dgm:pt>
  </dgm:ptLst>
  <dgm:cxnLst>
    <dgm:cxn modelId="{255B6305-5D5F-4063-81A8-8FC39EB5BB5F}" srcId="{0147A703-012C-42B8-9B9C-5734E0E9F2D9}" destId="{C343490C-2171-4B11-8FD1-2C655B8E207F}" srcOrd="0" destOrd="0" parTransId="{4676B16B-9CC9-4D4B-8CF1-BC97999BE942}" sibTransId="{0C57352A-8542-43B9-8333-A34B1EB965F7}"/>
    <dgm:cxn modelId="{9AB51F0F-DCE7-470D-8641-0C0BBC5825AF}" type="presOf" srcId="{C343490C-2171-4B11-8FD1-2C655B8E207F}" destId="{C39BBFAD-5A09-42C7-ACB5-7F061D0C7DAE}" srcOrd="0" destOrd="0" presId="urn:microsoft.com/office/officeart/2005/8/layout/hList1"/>
    <dgm:cxn modelId="{E164085C-EC53-4DC4-B612-D11730AAE8C3}" type="presOf" srcId="{93D470A6-522D-4BE7-8171-70D7F6C5CD39}" destId="{3930CD91-9C17-45A1-9383-13BC3229F8A3}" srcOrd="0" destOrd="0" presId="urn:microsoft.com/office/officeart/2005/8/layout/hList1"/>
    <dgm:cxn modelId="{6AF675A4-158E-4195-930F-43F2F1A4CFE8}" type="presOf" srcId="{A246C652-3661-41B3-B00F-0D9BCAFF6FC0}" destId="{C1DD8C34-01EA-41F7-99DC-2043EF3F7F13}" srcOrd="0" destOrd="0" presId="urn:microsoft.com/office/officeart/2005/8/layout/hList1"/>
    <dgm:cxn modelId="{572F54BD-B5D7-4F68-A447-F8843AE9B4E8}" srcId="{A246C652-3661-41B3-B00F-0D9BCAFF6FC0}" destId="{0147A703-012C-42B8-9B9C-5734E0E9F2D9}" srcOrd="0" destOrd="0" parTransId="{3A2F59E6-9139-49CA-B326-89EFA2418301}" sibTransId="{C659D88C-AC48-47BE-81DE-0981E795F932}"/>
    <dgm:cxn modelId="{71B93DC4-BC26-4406-B577-CF4FCE3E43C7}" type="presOf" srcId="{09BCCBF3-E755-43C2-9B31-4C44B0AD1DB8}" destId="{88CCB183-751A-45DF-B1B4-A15DA5E327BD}" srcOrd="0" destOrd="0" presId="urn:microsoft.com/office/officeart/2005/8/layout/hList1"/>
    <dgm:cxn modelId="{F2273DD0-596C-40B3-8624-3558EFA6C253}" srcId="{93D470A6-522D-4BE7-8171-70D7F6C5CD39}" destId="{09BCCBF3-E755-43C2-9B31-4C44B0AD1DB8}" srcOrd="0" destOrd="0" parTransId="{DEBC7DE2-DAF4-48E3-A942-5D09A5C9BD30}" sibTransId="{DE348C9E-8012-44B1-BFAB-97D5B14EE35E}"/>
    <dgm:cxn modelId="{911DFFDD-A3AD-4228-8D24-616D5A293F6F}" srcId="{A246C652-3661-41B3-B00F-0D9BCAFF6FC0}" destId="{93D470A6-522D-4BE7-8171-70D7F6C5CD39}" srcOrd="1" destOrd="0" parTransId="{E1945FD2-73A6-405C-8839-1A63E58F0805}" sibTransId="{9B15542A-91BE-476D-B366-B31D4E283AC8}"/>
    <dgm:cxn modelId="{69EB30E6-A022-439D-8CF5-11EE2D8DC7A0}" srcId="{93D470A6-522D-4BE7-8171-70D7F6C5CD39}" destId="{FE0CCC5E-9F99-4366-9C07-BF9C15C5E2CA}" srcOrd="1" destOrd="0" parTransId="{0CA37DC0-48F3-4854-8F46-B092563B9814}" sibTransId="{667B659E-66B8-4383-9B38-DC6B1FBA3D4D}"/>
    <dgm:cxn modelId="{0578AFEF-7F4C-4DBB-A402-D9288F3C3397}" type="presOf" srcId="{FE0CCC5E-9F99-4366-9C07-BF9C15C5E2CA}" destId="{88CCB183-751A-45DF-B1B4-A15DA5E327BD}" srcOrd="0" destOrd="1" presId="urn:microsoft.com/office/officeart/2005/8/layout/hList1"/>
    <dgm:cxn modelId="{8DBB8AFD-7783-45F9-AC14-B45FE6AD4BC1}" type="presOf" srcId="{0147A703-012C-42B8-9B9C-5734E0E9F2D9}" destId="{F4592A55-4418-47F4-83EB-A57EA4CCEA97}" srcOrd="0" destOrd="0" presId="urn:microsoft.com/office/officeart/2005/8/layout/hList1"/>
    <dgm:cxn modelId="{E9E85FF5-B363-4E6A-9813-42260E6E380B}" type="presParOf" srcId="{C1DD8C34-01EA-41F7-99DC-2043EF3F7F13}" destId="{9CDB95B3-2E6E-4355-93A9-1CE80612A30B}" srcOrd="0" destOrd="0" presId="urn:microsoft.com/office/officeart/2005/8/layout/hList1"/>
    <dgm:cxn modelId="{B2E851D8-1148-48EE-97DB-E7D0530D84F8}" type="presParOf" srcId="{9CDB95B3-2E6E-4355-93A9-1CE80612A30B}" destId="{F4592A55-4418-47F4-83EB-A57EA4CCEA97}" srcOrd="0" destOrd="0" presId="urn:microsoft.com/office/officeart/2005/8/layout/hList1"/>
    <dgm:cxn modelId="{803952B5-1731-49AB-B9D8-0EF59060B36F}" type="presParOf" srcId="{9CDB95B3-2E6E-4355-93A9-1CE80612A30B}" destId="{C39BBFAD-5A09-42C7-ACB5-7F061D0C7DAE}" srcOrd="1" destOrd="0" presId="urn:microsoft.com/office/officeart/2005/8/layout/hList1"/>
    <dgm:cxn modelId="{A7B6D20B-4BA6-4854-A080-F70D9C7EF21F}" type="presParOf" srcId="{C1DD8C34-01EA-41F7-99DC-2043EF3F7F13}" destId="{B5B3AD3D-AA5B-4774-8932-938783C8A669}" srcOrd="1" destOrd="0" presId="urn:microsoft.com/office/officeart/2005/8/layout/hList1"/>
    <dgm:cxn modelId="{DC1DDFB2-DE28-40EF-A671-0A79044EC7E7}" type="presParOf" srcId="{C1DD8C34-01EA-41F7-99DC-2043EF3F7F13}" destId="{02B98756-99CA-4779-9401-BE4FE99BCFB5}" srcOrd="2" destOrd="0" presId="urn:microsoft.com/office/officeart/2005/8/layout/hList1"/>
    <dgm:cxn modelId="{FEC395B1-CC84-4BC9-BF44-39B36A53B41C}" type="presParOf" srcId="{02B98756-99CA-4779-9401-BE4FE99BCFB5}" destId="{3930CD91-9C17-45A1-9383-13BC3229F8A3}" srcOrd="0" destOrd="0" presId="urn:microsoft.com/office/officeart/2005/8/layout/hList1"/>
    <dgm:cxn modelId="{2854B0D9-0E5F-43EA-B5A6-07AFA33BEBAA}" type="presParOf" srcId="{02B98756-99CA-4779-9401-BE4FE99BCFB5}" destId="{88CCB183-751A-45DF-B1B4-A15DA5E327B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864F76-1683-4771-B56E-F05CCD058DF4}" type="doc">
      <dgm:prSet loTypeId="urn:microsoft.com/office/officeart/2009/3/layout/IncreasingArrowsProcess" loCatId="process" qsTypeId="urn:microsoft.com/office/officeart/2005/8/quickstyle/simple1" qsCatId="simple" csTypeId="urn:microsoft.com/office/officeart/2005/8/colors/colorful1" csCatId="colorful" phldr="1"/>
      <dgm:spPr/>
    </dgm:pt>
    <dgm:pt modelId="{AAF82923-CDFA-4049-AEE2-637C81172D99}">
      <dgm:prSet phldrT="[Text]"/>
      <dgm:spPr/>
      <dgm:t>
        <a:bodyPr/>
        <a:lstStyle/>
        <a:p>
          <a:r>
            <a:rPr lang="en-US" dirty="0"/>
            <a:t>Septic shock</a:t>
          </a:r>
        </a:p>
      </dgm:t>
    </dgm:pt>
    <dgm:pt modelId="{D2312E46-103A-48FD-B8D6-1CE04ABA3F0C}" type="parTrans" cxnId="{C70E9A4A-09F0-48A9-9C76-FEC941722788}">
      <dgm:prSet/>
      <dgm:spPr/>
      <dgm:t>
        <a:bodyPr/>
        <a:lstStyle/>
        <a:p>
          <a:endParaRPr lang="en-US"/>
        </a:p>
      </dgm:t>
    </dgm:pt>
    <dgm:pt modelId="{6DE98AE0-9114-4071-B23D-6F3FA7C37282}" type="sibTrans" cxnId="{C70E9A4A-09F0-48A9-9C76-FEC941722788}">
      <dgm:prSet/>
      <dgm:spPr/>
      <dgm:t>
        <a:bodyPr/>
        <a:lstStyle/>
        <a:p>
          <a:endParaRPr lang="en-US"/>
        </a:p>
      </dgm:t>
    </dgm:pt>
    <dgm:pt modelId="{000A7BB8-241A-4D03-BF7E-3FAD3924C1D3}">
      <dgm:prSet phldrT="[Text]" custT="1"/>
      <dgm:spPr/>
      <dgm:t>
        <a:bodyPr/>
        <a:lstStyle/>
        <a:p>
          <a:r>
            <a:rPr lang="en-US" sz="2000" dirty="0"/>
            <a:t>Volume &amp; norepinephrine</a:t>
          </a:r>
        </a:p>
      </dgm:t>
    </dgm:pt>
    <dgm:pt modelId="{FD5197E9-758C-434E-B3DB-65E4228EBDCA}" type="parTrans" cxnId="{52E7F3F8-4D4C-4210-9E8C-3CCC39D5D6B8}">
      <dgm:prSet/>
      <dgm:spPr/>
      <dgm:t>
        <a:bodyPr/>
        <a:lstStyle/>
        <a:p>
          <a:endParaRPr lang="en-US"/>
        </a:p>
      </dgm:t>
    </dgm:pt>
    <dgm:pt modelId="{35A0D735-2EA4-410F-AA6B-AEBBE3CD96AB}" type="sibTrans" cxnId="{52E7F3F8-4D4C-4210-9E8C-3CCC39D5D6B8}">
      <dgm:prSet/>
      <dgm:spPr/>
      <dgm:t>
        <a:bodyPr/>
        <a:lstStyle/>
        <a:p>
          <a:endParaRPr lang="en-US"/>
        </a:p>
      </dgm:t>
    </dgm:pt>
    <dgm:pt modelId="{A0078551-5104-47DC-9800-D316B1E98F86}">
      <dgm:prSet phldrT="[Text]"/>
      <dgm:spPr/>
      <dgm:t>
        <a:bodyPr/>
        <a:lstStyle/>
        <a:p>
          <a:r>
            <a:rPr lang="en-US" dirty="0"/>
            <a:t>Ongoing vasopressor need in first 1-3 hours</a:t>
          </a:r>
        </a:p>
      </dgm:t>
    </dgm:pt>
    <dgm:pt modelId="{C4D53A7C-75E1-4B3B-BF34-6FD5740B926B}" type="parTrans" cxnId="{3E985841-B1EA-4B34-8402-5D9FE08E58CC}">
      <dgm:prSet/>
      <dgm:spPr/>
      <dgm:t>
        <a:bodyPr/>
        <a:lstStyle/>
        <a:p>
          <a:endParaRPr lang="en-US"/>
        </a:p>
      </dgm:t>
    </dgm:pt>
    <dgm:pt modelId="{32C90A5D-FF8C-491E-8F19-143E940D13F7}" type="sibTrans" cxnId="{3E985841-B1EA-4B34-8402-5D9FE08E58CC}">
      <dgm:prSet/>
      <dgm:spPr/>
      <dgm:t>
        <a:bodyPr/>
        <a:lstStyle/>
        <a:p>
          <a:endParaRPr lang="en-US"/>
        </a:p>
      </dgm:t>
    </dgm:pt>
    <dgm:pt modelId="{4084F8C2-DFBE-428B-AE08-690D40735F36}">
      <dgm:prSet phldrT="[Text]" custT="1"/>
      <dgm:spPr/>
      <dgm:t>
        <a:bodyPr/>
        <a:lstStyle/>
        <a:p>
          <a:r>
            <a:rPr lang="en-US" sz="2000" dirty="0"/>
            <a:t>Hydrocortisone 50 mg IV q 6hrs</a:t>
          </a:r>
        </a:p>
      </dgm:t>
    </dgm:pt>
    <dgm:pt modelId="{9E5E5A9E-89A1-4D20-8C7E-BDB22447BE06}" type="parTrans" cxnId="{A1690D1A-387E-4C2F-8849-48A01D3EF99E}">
      <dgm:prSet/>
      <dgm:spPr/>
      <dgm:t>
        <a:bodyPr/>
        <a:lstStyle/>
        <a:p>
          <a:endParaRPr lang="en-US"/>
        </a:p>
      </dgm:t>
    </dgm:pt>
    <dgm:pt modelId="{7FC766FB-90A3-4AAA-A124-EC4B6988EB61}" type="sibTrans" cxnId="{A1690D1A-387E-4C2F-8849-48A01D3EF99E}">
      <dgm:prSet/>
      <dgm:spPr/>
      <dgm:t>
        <a:bodyPr/>
        <a:lstStyle/>
        <a:p>
          <a:endParaRPr lang="en-US"/>
        </a:p>
      </dgm:t>
    </dgm:pt>
    <dgm:pt modelId="{E9BBEC9C-299E-44E5-8579-477953F6F7F5}">
      <dgm:prSet phldrT="[Text]" custT="1"/>
      <dgm:spPr/>
      <dgm:t>
        <a:bodyPr/>
        <a:lstStyle/>
        <a:p>
          <a:r>
            <a:rPr lang="en-US" sz="2000" dirty="0"/>
            <a:t>May consider fludrocortisone 100 mcg orally</a:t>
          </a:r>
        </a:p>
      </dgm:t>
    </dgm:pt>
    <dgm:pt modelId="{78351E8B-6331-4D48-97DE-37167C01D10C}" type="parTrans" cxnId="{2407C34D-D633-4C14-AA0A-744136E8F2E0}">
      <dgm:prSet/>
      <dgm:spPr/>
      <dgm:t>
        <a:bodyPr/>
        <a:lstStyle/>
        <a:p>
          <a:endParaRPr lang="en-US"/>
        </a:p>
      </dgm:t>
    </dgm:pt>
    <dgm:pt modelId="{1ED28E20-15E8-49BC-A959-0B93B24B8F30}" type="sibTrans" cxnId="{2407C34D-D633-4C14-AA0A-744136E8F2E0}">
      <dgm:prSet/>
      <dgm:spPr/>
      <dgm:t>
        <a:bodyPr/>
        <a:lstStyle/>
        <a:p>
          <a:endParaRPr lang="en-US"/>
        </a:p>
      </dgm:t>
    </dgm:pt>
    <dgm:pt modelId="{65A5EE14-7D75-49BF-AE30-1719EB71F7A2}" type="pres">
      <dgm:prSet presAssocID="{3D864F76-1683-4771-B56E-F05CCD058DF4}" presName="Name0" presStyleCnt="0">
        <dgm:presLayoutVars>
          <dgm:chMax val="5"/>
          <dgm:chPref val="5"/>
          <dgm:dir/>
          <dgm:animLvl val="lvl"/>
        </dgm:presLayoutVars>
      </dgm:prSet>
      <dgm:spPr/>
    </dgm:pt>
    <dgm:pt modelId="{30640AE6-E96D-444A-AA53-8860660ED04C}" type="pres">
      <dgm:prSet presAssocID="{AAF82923-CDFA-4049-AEE2-637C81172D99}" presName="parentText1" presStyleLbl="node1" presStyleIdx="0" presStyleCnt="2">
        <dgm:presLayoutVars>
          <dgm:chMax/>
          <dgm:chPref val="3"/>
          <dgm:bulletEnabled val="1"/>
        </dgm:presLayoutVars>
      </dgm:prSet>
      <dgm:spPr/>
    </dgm:pt>
    <dgm:pt modelId="{B8322017-5956-41FE-A819-1214C333FAEF}" type="pres">
      <dgm:prSet presAssocID="{AAF82923-CDFA-4049-AEE2-637C81172D99}" presName="childText1" presStyleLbl="solidAlignAcc1" presStyleIdx="0" presStyleCnt="2">
        <dgm:presLayoutVars>
          <dgm:chMax val="0"/>
          <dgm:chPref val="0"/>
          <dgm:bulletEnabled val="1"/>
        </dgm:presLayoutVars>
      </dgm:prSet>
      <dgm:spPr/>
    </dgm:pt>
    <dgm:pt modelId="{31F8D1EF-C0FF-4D59-B9B3-C8896F7D39E4}" type="pres">
      <dgm:prSet presAssocID="{A0078551-5104-47DC-9800-D316B1E98F86}" presName="parentText2" presStyleLbl="node1" presStyleIdx="1" presStyleCnt="2">
        <dgm:presLayoutVars>
          <dgm:chMax/>
          <dgm:chPref val="3"/>
          <dgm:bulletEnabled val="1"/>
        </dgm:presLayoutVars>
      </dgm:prSet>
      <dgm:spPr/>
    </dgm:pt>
    <dgm:pt modelId="{7C17F112-5727-41EC-84F1-7247B3B59998}" type="pres">
      <dgm:prSet presAssocID="{A0078551-5104-47DC-9800-D316B1E98F86}" presName="childText2" presStyleLbl="solidAlignAcc1" presStyleIdx="1" presStyleCnt="2">
        <dgm:presLayoutVars>
          <dgm:chMax val="0"/>
          <dgm:chPref val="0"/>
          <dgm:bulletEnabled val="1"/>
        </dgm:presLayoutVars>
      </dgm:prSet>
      <dgm:spPr/>
    </dgm:pt>
  </dgm:ptLst>
  <dgm:cxnLst>
    <dgm:cxn modelId="{A1690D1A-387E-4C2F-8849-48A01D3EF99E}" srcId="{A0078551-5104-47DC-9800-D316B1E98F86}" destId="{4084F8C2-DFBE-428B-AE08-690D40735F36}" srcOrd="0" destOrd="0" parTransId="{9E5E5A9E-89A1-4D20-8C7E-BDB22447BE06}" sibTransId="{7FC766FB-90A3-4AAA-A124-EC4B6988EB61}"/>
    <dgm:cxn modelId="{35B9871C-4D0E-4BB2-BB35-A57BA6D1C91D}" type="presOf" srcId="{3D864F76-1683-4771-B56E-F05CCD058DF4}" destId="{65A5EE14-7D75-49BF-AE30-1719EB71F7A2}" srcOrd="0" destOrd="0" presId="urn:microsoft.com/office/officeart/2009/3/layout/IncreasingArrowsProcess"/>
    <dgm:cxn modelId="{3E985841-B1EA-4B34-8402-5D9FE08E58CC}" srcId="{3D864F76-1683-4771-B56E-F05CCD058DF4}" destId="{A0078551-5104-47DC-9800-D316B1E98F86}" srcOrd="1" destOrd="0" parTransId="{C4D53A7C-75E1-4B3B-BF34-6FD5740B926B}" sibTransId="{32C90A5D-FF8C-491E-8F19-143E940D13F7}"/>
    <dgm:cxn modelId="{C70E9A4A-09F0-48A9-9C76-FEC941722788}" srcId="{3D864F76-1683-4771-B56E-F05CCD058DF4}" destId="{AAF82923-CDFA-4049-AEE2-637C81172D99}" srcOrd="0" destOrd="0" parTransId="{D2312E46-103A-48FD-B8D6-1CE04ABA3F0C}" sibTransId="{6DE98AE0-9114-4071-B23D-6F3FA7C37282}"/>
    <dgm:cxn modelId="{F243C84C-D090-4F8D-96D2-40BBC2C47EAD}" type="presOf" srcId="{4084F8C2-DFBE-428B-AE08-690D40735F36}" destId="{7C17F112-5727-41EC-84F1-7247B3B59998}" srcOrd="0" destOrd="0" presId="urn:microsoft.com/office/officeart/2009/3/layout/IncreasingArrowsProcess"/>
    <dgm:cxn modelId="{2407C34D-D633-4C14-AA0A-744136E8F2E0}" srcId="{A0078551-5104-47DC-9800-D316B1E98F86}" destId="{E9BBEC9C-299E-44E5-8579-477953F6F7F5}" srcOrd="1" destOrd="0" parTransId="{78351E8B-6331-4D48-97DE-37167C01D10C}" sibTransId="{1ED28E20-15E8-49BC-A959-0B93B24B8F30}"/>
    <dgm:cxn modelId="{18A8C1AE-2FC5-4B02-AF6A-84EA4A629808}" type="presOf" srcId="{A0078551-5104-47DC-9800-D316B1E98F86}" destId="{31F8D1EF-C0FF-4D59-B9B3-C8896F7D39E4}" srcOrd="0" destOrd="0" presId="urn:microsoft.com/office/officeart/2009/3/layout/IncreasingArrowsProcess"/>
    <dgm:cxn modelId="{B2BAFDD6-C00F-4DA6-8FCC-DC5F2A3AF617}" type="presOf" srcId="{E9BBEC9C-299E-44E5-8579-477953F6F7F5}" destId="{7C17F112-5727-41EC-84F1-7247B3B59998}" srcOrd="0" destOrd="1" presId="urn:microsoft.com/office/officeart/2009/3/layout/IncreasingArrowsProcess"/>
    <dgm:cxn modelId="{AE8D67DF-CE5B-43C1-9416-C3E8E0F42757}" type="presOf" srcId="{AAF82923-CDFA-4049-AEE2-637C81172D99}" destId="{30640AE6-E96D-444A-AA53-8860660ED04C}" srcOrd="0" destOrd="0" presId="urn:microsoft.com/office/officeart/2009/3/layout/IncreasingArrowsProcess"/>
    <dgm:cxn modelId="{E15F49EB-E3DC-4D0C-865B-8FD242C32A1A}" type="presOf" srcId="{000A7BB8-241A-4D03-BF7E-3FAD3924C1D3}" destId="{B8322017-5956-41FE-A819-1214C333FAEF}" srcOrd="0" destOrd="0" presId="urn:microsoft.com/office/officeart/2009/3/layout/IncreasingArrowsProcess"/>
    <dgm:cxn modelId="{52E7F3F8-4D4C-4210-9E8C-3CCC39D5D6B8}" srcId="{AAF82923-CDFA-4049-AEE2-637C81172D99}" destId="{000A7BB8-241A-4D03-BF7E-3FAD3924C1D3}" srcOrd="0" destOrd="0" parTransId="{FD5197E9-758C-434E-B3DB-65E4228EBDCA}" sibTransId="{35A0D735-2EA4-410F-AA6B-AEBBE3CD96AB}"/>
    <dgm:cxn modelId="{5EF366AF-476C-408A-9F0E-700F9D821C23}" type="presParOf" srcId="{65A5EE14-7D75-49BF-AE30-1719EB71F7A2}" destId="{30640AE6-E96D-444A-AA53-8860660ED04C}" srcOrd="0" destOrd="0" presId="urn:microsoft.com/office/officeart/2009/3/layout/IncreasingArrowsProcess"/>
    <dgm:cxn modelId="{4D6B3943-A063-4864-AB84-29A19758CA3E}" type="presParOf" srcId="{65A5EE14-7D75-49BF-AE30-1719EB71F7A2}" destId="{B8322017-5956-41FE-A819-1214C333FAEF}" srcOrd="1" destOrd="0" presId="urn:microsoft.com/office/officeart/2009/3/layout/IncreasingArrowsProcess"/>
    <dgm:cxn modelId="{58E6E4D5-8D41-4B69-B51C-48D45B526F91}" type="presParOf" srcId="{65A5EE14-7D75-49BF-AE30-1719EB71F7A2}" destId="{31F8D1EF-C0FF-4D59-B9B3-C8896F7D39E4}" srcOrd="2" destOrd="0" presId="urn:microsoft.com/office/officeart/2009/3/layout/IncreasingArrowsProcess"/>
    <dgm:cxn modelId="{21A722F0-736B-44F7-899B-D97CFA021DB7}" type="presParOf" srcId="{65A5EE14-7D75-49BF-AE30-1719EB71F7A2}" destId="{7C17F112-5727-41EC-84F1-7247B3B59998}" srcOrd="3"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1D88F7-CD82-47C3-8BE6-1E002241BFD3}" type="doc">
      <dgm:prSet loTypeId="urn:microsoft.com/office/officeart/2008/layout/PictureStrips" loCatId="list" qsTypeId="urn:microsoft.com/office/officeart/2005/8/quickstyle/simple1" qsCatId="simple" csTypeId="urn:microsoft.com/office/officeart/2005/8/colors/colorful2" csCatId="colorful"/>
      <dgm:spPr/>
      <dgm:t>
        <a:bodyPr/>
        <a:lstStyle/>
        <a:p>
          <a:endParaRPr lang="en-US"/>
        </a:p>
      </dgm:t>
    </dgm:pt>
    <dgm:pt modelId="{32F54D06-B624-4608-8F33-450A30B04C77}">
      <dgm:prSet/>
      <dgm:spPr/>
      <dgm:t>
        <a:bodyPr/>
        <a:lstStyle/>
        <a:p>
          <a:r>
            <a:rPr lang="en-US"/>
            <a:t>Only two trials included fludrocortisone</a:t>
          </a:r>
        </a:p>
      </dgm:t>
    </dgm:pt>
    <dgm:pt modelId="{F6DDC8EB-3BEB-4834-8E18-FE253A0292F3}" type="parTrans" cxnId="{94E2D20D-F0C7-49F4-9395-F91A1A472B9C}">
      <dgm:prSet/>
      <dgm:spPr/>
      <dgm:t>
        <a:bodyPr/>
        <a:lstStyle/>
        <a:p>
          <a:endParaRPr lang="en-US"/>
        </a:p>
      </dgm:t>
    </dgm:pt>
    <dgm:pt modelId="{57D1E5A6-B907-41E6-A04A-D2DD66B0FC67}" type="sibTrans" cxnId="{94E2D20D-F0C7-49F4-9395-F91A1A472B9C}">
      <dgm:prSet/>
      <dgm:spPr/>
      <dgm:t>
        <a:bodyPr/>
        <a:lstStyle/>
        <a:p>
          <a:endParaRPr lang="en-US"/>
        </a:p>
      </dgm:t>
    </dgm:pt>
    <dgm:pt modelId="{A43E80EA-73CD-4FC9-8F46-202296820FD4}">
      <dgm:prSet/>
      <dgm:spPr/>
      <dgm:t>
        <a:bodyPr/>
        <a:lstStyle/>
        <a:p>
          <a:r>
            <a:rPr lang="en-US" b="0" i="0"/>
            <a:t>More severe shock than did the patients that comprised the overall meta-analysis cohort</a:t>
          </a:r>
          <a:endParaRPr lang="en-US"/>
        </a:p>
      </dgm:t>
    </dgm:pt>
    <dgm:pt modelId="{6AA6A2B7-E26D-48D9-B7BE-93D7B25DAA24}" type="parTrans" cxnId="{0502A35E-E753-4AED-B52B-205B9683403C}">
      <dgm:prSet/>
      <dgm:spPr/>
      <dgm:t>
        <a:bodyPr/>
        <a:lstStyle/>
        <a:p>
          <a:endParaRPr lang="en-US"/>
        </a:p>
      </dgm:t>
    </dgm:pt>
    <dgm:pt modelId="{8E041169-11C5-4FEC-952E-199EC45519CD}" type="sibTrans" cxnId="{0502A35E-E753-4AED-B52B-205B9683403C}">
      <dgm:prSet/>
      <dgm:spPr/>
      <dgm:t>
        <a:bodyPr/>
        <a:lstStyle/>
        <a:p>
          <a:endParaRPr lang="en-US"/>
        </a:p>
      </dgm:t>
    </dgm:pt>
    <dgm:pt modelId="{48BA8E5F-2A5C-4E8E-9C4F-8EAC55E29A44}">
      <dgm:prSet/>
      <dgm:spPr/>
      <dgm:t>
        <a:bodyPr/>
        <a:lstStyle/>
        <a:p>
          <a:r>
            <a:rPr lang="en-US" b="0" i="0"/>
            <a:t>mean norepinephrine dose of the cohort was 1.08 micgs/kg/min of norepinephrine, whereas only 26% of patients in the overall cohort of the meta-analysis had a norepinephrine equivalent dose that was greater than 0.6 micg/kg/min</a:t>
          </a:r>
          <a:endParaRPr lang="en-US"/>
        </a:p>
      </dgm:t>
    </dgm:pt>
    <dgm:pt modelId="{BE4963C4-A6DE-44D0-8A5E-821828600E2A}" type="parTrans" cxnId="{5F6A02B3-FF53-4FF1-90A0-209D7E8748D0}">
      <dgm:prSet/>
      <dgm:spPr/>
      <dgm:t>
        <a:bodyPr/>
        <a:lstStyle/>
        <a:p>
          <a:endParaRPr lang="en-US"/>
        </a:p>
      </dgm:t>
    </dgm:pt>
    <dgm:pt modelId="{88EA01EC-ECD9-4123-8403-E72D85622B12}" type="sibTrans" cxnId="{5F6A02B3-FF53-4FF1-90A0-209D7E8748D0}">
      <dgm:prSet/>
      <dgm:spPr/>
      <dgm:t>
        <a:bodyPr/>
        <a:lstStyle/>
        <a:p>
          <a:endParaRPr lang="en-US"/>
        </a:p>
      </dgm:t>
    </dgm:pt>
    <dgm:pt modelId="{861B232D-7441-4820-844B-FD32F9C4AEA3}">
      <dgm:prSet/>
      <dgm:spPr/>
      <dgm:t>
        <a:bodyPr/>
        <a:lstStyle/>
        <a:p>
          <a:r>
            <a:rPr lang="en-US"/>
            <a:t>H</a:t>
          </a:r>
          <a:r>
            <a:rPr lang="en-US" b="0" i="0"/>
            <a:t>igher percentage of patients with a pulmonary source of infection compared with the overall meta-analysis cohort </a:t>
          </a:r>
          <a:endParaRPr lang="en-US"/>
        </a:p>
      </dgm:t>
    </dgm:pt>
    <dgm:pt modelId="{B7C690B8-8916-446C-9C77-03D9D0EEF17A}" type="parTrans" cxnId="{CCD832B9-EFD7-42AD-AD50-7851D7A6DFDC}">
      <dgm:prSet/>
      <dgm:spPr/>
      <dgm:t>
        <a:bodyPr/>
        <a:lstStyle/>
        <a:p>
          <a:endParaRPr lang="en-US"/>
        </a:p>
      </dgm:t>
    </dgm:pt>
    <dgm:pt modelId="{06AF97F4-9ADA-4FC3-A9E3-084090C74367}" type="sibTrans" cxnId="{CCD832B9-EFD7-42AD-AD50-7851D7A6DFDC}">
      <dgm:prSet/>
      <dgm:spPr/>
      <dgm:t>
        <a:bodyPr/>
        <a:lstStyle/>
        <a:p>
          <a:endParaRPr lang="en-US"/>
        </a:p>
      </dgm:t>
    </dgm:pt>
    <dgm:pt modelId="{51DE5618-C2B7-4D32-B06B-56670DE51350}">
      <dgm:prSet/>
      <dgm:spPr/>
      <dgm:t>
        <a:bodyPr/>
        <a:lstStyle/>
        <a:p>
          <a:r>
            <a:rPr lang="en-US" b="0" i="0"/>
            <a:t>59.4% vs. 32%</a:t>
          </a:r>
          <a:endParaRPr lang="en-US"/>
        </a:p>
      </dgm:t>
    </dgm:pt>
    <dgm:pt modelId="{A07F1941-2D1A-4E48-8344-B506AFE57176}" type="parTrans" cxnId="{FC7F4AD8-B46F-486B-8502-6FD9EE0372F0}">
      <dgm:prSet/>
      <dgm:spPr/>
      <dgm:t>
        <a:bodyPr/>
        <a:lstStyle/>
        <a:p>
          <a:endParaRPr lang="en-US"/>
        </a:p>
      </dgm:t>
    </dgm:pt>
    <dgm:pt modelId="{FC959BEF-EF7C-4D82-ABE4-3CF56F0E95D3}" type="sibTrans" cxnId="{FC7F4AD8-B46F-486B-8502-6FD9EE0372F0}">
      <dgm:prSet/>
      <dgm:spPr/>
      <dgm:t>
        <a:bodyPr/>
        <a:lstStyle/>
        <a:p>
          <a:endParaRPr lang="en-US"/>
        </a:p>
      </dgm:t>
    </dgm:pt>
    <dgm:pt modelId="{8E7BA7C4-1AB2-4575-AB61-FB51AF93BCA9}">
      <dgm:prSet/>
      <dgm:spPr/>
      <dgm:t>
        <a:bodyPr/>
        <a:lstStyle/>
        <a:p>
          <a:r>
            <a:rPr lang="en-US"/>
            <a:t>F</a:t>
          </a:r>
          <a:r>
            <a:rPr lang="en-US" b="0" i="0"/>
            <a:t>ludrocortisone subgroup represents a minority of patients in the cohort, making the statistical validity of this finding difficult to assess</a:t>
          </a:r>
          <a:endParaRPr lang="en-US"/>
        </a:p>
      </dgm:t>
    </dgm:pt>
    <dgm:pt modelId="{A453F962-545C-4598-8A5A-520E86CD8900}" type="parTrans" cxnId="{25167853-F147-456D-A57B-1531E4B03AF1}">
      <dgm:prSet/>
      <dgm:spPr/>
      <dgm:t>
        <a:bodyPr/>
        <a:lstStyle/>
        <a:p>
          <a:endParaRPr lang="en-US"/>
        </a:p>
      </dgm:t>
    </dgm:pt>
    <dgm:pt modelId="{C83F1ABF-5045-42BC-B186-495B88524389}" type="sibTrans" cxnId="{25167853-F147-456D-A57B-1531E4B03AF1}">
      <dgm:prSet/>
      <dgm:spPr/>
      <dgm:t>
        <a:bodyPr/>
        <a:lstStyle/>
        <a:p>
          <a:endParaRPr lang="en-US"/>
        </a:p>
      </dgm:t>
    </dgm:pt>
    <dgm:pt modelId="{9D019ADF-CD2A-4820-A96B-146046CAC769}" type="pres">
      <dgm:prSet presAssocID="{D11D88F7-CD82-47C3-8BE6-1E002241BFD3}" presName="Name0" presStyleCnt="0">
        <dgm:presLayoutVars>
          <dgm:dir/>
          <dgm:resizeHandles val="exact"/>
        </dgm:presLayoutVars>
      </dgm:prSet>
      <dgm:spPr/>
    </dgm:pt>
    <dgm:pt modelId="{774D682D-2CF4-47F6-AC5C-8284DBBBCD4E}" type="pres">
      <dgm:prSet presAssocID="{32F54D06-B624-4608-8F33-450A30B04C77}" presName="composite" presStyleCnt="0"/>
      <dgm:spPr/>
    </dgm:pt>
    <dgm:pt modelId="{DE1DCDD0-742A-4D75-A9D7-45B780D03786}" type="pres">
      <dgm:prSet presAssocID="{32F54D06-B624-4608-8F33-450A30B04C77}" presName="rect1" presStyleLbl="trAlignAcc1" presStyleIdx="0" presStyleCnt="4">
        <dgm:presLayoutVars>
          <dgm:bulletEnabled val="1"/>
        </dgm:presLayoutVars>
      </dgm:prSet>
      <dgm:spPr/>
    </dgm:pt>
    <dgm:pt modelId="{5214E7E9-00FC-4150-A5D0-F71565ED902D}" type="pres">
      <dgm:prSet presAssocID="{32F54D06-B624-4608-8F33-450A30B04C77}" presName="rect2" presStyleLbl="fgImgPlace1" presStyleIdx="0" presStyleCnt="4"/>
      <dgm:spPr/>
    </dgm:pt>
    <dgm:pt modelId="{68F63633-785D-421F-B10D-BFE159839C85}" type="pres">
      <dgm:prSet presAssocID="{57D1E5A6-B907-41E6-A04A-D2DD66B0FC67}" presName="sibTrans" presStyleCnt="0"/>
      <dgm:spPr/>
    </dgm:pt>
    <dgm:pt modelId="{32E235AD-A6F2-426E-845F-A3A40FD6A6E9}" type="pres">
      <dgm:prSet presAssocID="{A43E80EA-73CD-4FC9-8F46-202296820FD4}" presName="composite" presStyleCnt="0"/>
      <dgm:spPr/>
    </dgm:pt>
    <dgm:pt modelId="{83D2D0FA-E0F0-400B-9250-FF621B7EF65B}" type="pres">
      <dgm:prSet presAssocID="{A43E80EA-73CD-4FC9-8F46-202296820FD4}" presName="rect1" presStyleLbl="trAlignAcc1" presStyleIdx="1" presStyleCnt="4">
        <dgm:presLayoutVars>
          <dgm:bulletEnabled val="1"/>
        </dgm:presLayoutVars>
      </dgm:prSet>
      <dgm:spPr/>
    </dgm:pt>
    <dgm:pt modelId="{1C6790D4-155F-435B-8248-8B12495E8BAB}" type="pres">
      <dgm:prSet presAssocID="{A43E80EA-73CD-4FC9-8F46-202296820FD4}" presName="rect2" presStyleLbl="fgImgPlace1" presStyleIdx="1" presStyleCnt="4"/>
      <dgm:spPr/>
    </dgm:pt>
    <dgm:pt modelId="{8770BB7C-5857-412F-ACDA-AC49906303D5}" type="pres">
      <dgm:prSet presAssocID="{8E041169-11C5-4FEC-952E-199EC45519CD}" presName="sibTrans" presStyleCnt="0"/>
      <dgm:spPr/>
    </dgm:pt>
    <dgm:pt modelId="{CA94A303-7A47-4D00-89BC-E0F0CAA1EEFA}" type="pres">
      <dgm:prSet presAssocID="{861B232D-7441-4820-844B-FD32F9C4AEA3}" presName="composite" presStyleCnt="0"/>
      <dgm:spPr/>
    </dgm:pt>
    <dgm:pt modelId="{DC079E4A-16D7-405D-979A-D689C56DE93A}" type="pres">
      <dgm:prSet presAssocID="{861B232D-7441-4820-844B-FD32F9C4AEA3}" presName="rect1" presStyleLbl="trAlignAcc1" presStyleIdx="2" presStyleCnt="4">
        <dgm:presLayoutVars>
          <dgm:bulletEnabled val="1"/>
        </dgm:presLayoutVars>
      </dgm:prSet>
      <dgm:spPr/>
    </dgm:pt>
    <dgm:pt modelId="{38FBF251-735B-4EDD-9216-B5064025654D}" type="pres">
      <dgm:prSet presAssocID="{861B232D-7441-4820-844B-FD32F9C4AEA3}" presName="rect2" presStyleLbl="fgImgPlace1" presStyleIdx="2" presStyleCnt="4"/>
      <dgm:spPr/>
    </dgm:pt>
    <dgm:pt modelId="{27D20EB8-BF75-447B-84C7-01F715DD6715}" type="pres">
      <dgm:prSet presAssocID="{06AF97F4-9ADA-4FC3-A9E3-084090C74367}" presName="sibTrans" presStyleCnt="0"/>
      <dgm:spPr/>
    </dgm:pt>
    <dgm:pt modelId="{3AB186C8-CDAE-487E-A73C-5D4F8AE89249}" type="pres">
      <dgm:prSet presAssocID="{8E7BA7C4-1AB2-4575-AB61-FB51AF93BCA9}" presName="composite" presStyleCnt="0"/>
      <dgm:spPr/>
    </dgm:pt>
    <dgm:pt modelId="{52E26D07-341E-46A5-8B69-327C7A883FF7}" type="pres">
      <dgm:prSet presAssocID="{8E7BA7C4-1AB2-4575-AB61-FB51AF93BCA9}" presName="rect1" presStyleLbl="trAlignAcc1" presStyleIdx="3" presStyleCnt="4">
        <dgm:presLayoutVars>
          <dgm:bulletEnabled val="1"/>
        </dgm:presLayoutVars>
      </dgm:prSet>
      <dgm:spPr/>
    </dgm:pt>
    <dgm:pt modelId="{D086B8EF-5823-4A90-A171-DCBD6A64D568}" type="pres">
      <dgm:prSet presAssocID="{8E7BA7C4-1AB2-4575-AB61-FB51AF93BCA9}" presName="rect2" presStyleLbl="fgImgPlace1" presStyleIdx="3" presStyleCnt="4"/>
      <dgm:spPr/>
    </dgm:pt>
  </dgm:ptLst>
  <dgm:cxnLst>
    <dgm:cxn modelId="{94E2D20D-F0C7-49F4-9395-F91A1A472B9C}" srcId="{D11D88F7-CD82-47C3-8BE6-1E002241BFD3}" destId="{32F54D06-B624-4608-8F33-450A30B04C77}" srcOrd="0" destOrd="0" parTransId="{F6DDC8EB-3BEB-4834-8E18-FE253A0292F3}" sibTransId="{57D1E5A6-B907-41E6-A04A-D2DD66B0FC67}"/>
    <dgm:cxn modelId="{FCCE9F26-B951-40C4-8957-32B1A10D2586}" type="presOf" srcId="{51DE5618-C2B7-4D32-B06B-56670DE51350}" destId="{DC079E4A-16D7-405D-979A-D689C56DE93A}" srcOrd="0" destOrd="1" presId="urn:microsoft.com/office/officeart/2008/layout/PictureStrips"/>
    <dgm:cxn modelId="{924FD62A-ABB4-4F2E-A8C9-589CB02B5261}" type="presOf" srcId="{32F54D06-B624-4608-8F33-450A30B04C77}" destId="{DE1DCDD0-742A-4D75-A9D7-45B780D03786}" srcOrd="0" destOrd="0" presId="urn:microsoft.com/office/officeart/2008/layout/PictureStrips"/>
    <dgm:cxn modelId="{A030FA31-A461-4F7E-A7EA-452A750328A5}" type="presOf" srcId="{D11D88F7-CD82-47C3-8BE6-1E002241BFD3}" destId="{9D019ADF-CD2A-4820-A96B-146046CAC769}" srcOrd="0" destOrd="0" presId="urn:microsoft.com/office/officeart/2008/layout/PictureStrips"/>
    <dgm:cxn modelId="{0CE05E37-A7E7-4D72-997D-FC445656A190}" type="presOf" srcId="{48BA8E5F-2A5C-4E8E-9C4F-8EAC55E29A44}" destId="{83D2D0FA-E0F0-400B-9250-FF621B7EF65B}" srcOrd="0" destOrd="1" presId="urn:microsoft.com/office/officeart/2008/layout/PictureStrips"/>
    <dgm:cxn modelId="{0502A35E-E753-4AED-B52B-205B9683403C}" srcId="{D11D88F7-CD82-47C3-8BE6-1E002241BFD3}" destId="{A43E80EA-73CD-4FC9-8F46-202296820FD4}" srcOrd="1" destOrd="0" parTransId="{6AA6A2B7-E26D-48D9-B7BE-93D7B25DAA24}" sibTransId="{8E041169-11C5-4FEC-952E-199EC45519CD}"/>
    <dgm:cxn modelId="{3B2C8160-C1A2-4C81-91F9-1D0534AA8B87}" type="presOf" srcId="{A43E80EA-73CD-4FC9-8F46-202296820FD4}" destId="{83D2D0FA-E0F0-400B-9250-FF621B7EF65B}" srcOrd="0" destOrd="0" presId="urn:microsoft.com/office/officeart/2008/layout/PictureStrips"/>
    <dgm:cxn modelId="{839E1364-5441-4752-B8E4-26284621DE19}" type="presOf" srcId="{861B232D-7441-4820-844B-FD32F9C4AEA3}" destId="{DC079E4A-16D7-405D-979A-D689C56DE93A}" srcOrd="0" destOrd="0" presId="urn:microsoft.com/office/officeart/2008/layout/PictureStrips"/>
    <dgm:cxn modelId="{ADCC0C66-E174-456F-86B5-4AA70D6E37A5}" type="presOf" srcId="{8E7BA7C4-1AB2-4575-AB61-FB51AF93BCA9}" destId="{52E26D07-341E-46A5-8B69-327C7A883FF7}" srcOrd="0" destOrd="0" presId="urn:microsoft.com/office/officeart/2008/layout/PictureStrips"/>
    <dgm:cxn modelId="{25167853-F147-456D-A57B-1531E4B03AF1}" srcId="{D11D88F7-CD82-47C3-8BE6-1E002241BFD3}" destId="{8E7BA7C4-1AB2-4575-AB61-FB51AF93BCA9}" srcOrd="3" destOrd="0" parTransId="{A453F962-545C-4598-8A5A-520E86CD8900}" sibTransId="{C83F1ABF-5045-42BC-B186-495B88524389}"/>
    <dgm:cxn modelId="{5F6A02B3-FF53-4FF1-90A0-209D7E8748D0}" srcId="{A43E80EA-73CD-4FC9-8F46-202296820FD4}" destId="{48BA8E5F-2A5C-4E8E-9C4F-8EAC55E29A44}" srcOrd="0" destOrd="0" parTransId="{BE4963C4-A6DE-44D0-8A5E-821828600E2A}" sibTransId="{88EA01EC-ECD9-4123-8403-E72D85622B12}"/>
    <dgm:cxn modelId="{CCD832B9-EFD7-42AD-AD50-7851D7A6DFDC}" srcId="{D11D88F7-CD82-47C3-8BE6-1E002241BFD3}" destId="{861B232D-7441-4820-844B-FD32F9C4AEA3}" srcOrd="2" destOrd="0" parTransId="{B7C690B8-8916-446C-9C77-03D9D0EEF17A}" sibTransId="{06AF97F4-9ADA-4FC3-A9E3-084090C74367}"/>
    <dgm:cxn modelId="{FC7F4AD8-B46F-486B-8502-6FD9EE0372F0}" srcId="{861B232D-7441-4820-844B-FD32F9C4AEA3}" destId="{51DE5618-C2B7-4D32-B06B-56670DE51350}" srcOrd="0" destOrd="0" parTransId="{A07F1941-2D1A-4E48-8344-B506AFE57176}" sibTransId="{FC959BEF-EF7C-4D82-ABE4-3CF56F0E95D3}"/>
    <dgm:cxn modelId="{F46C75DD-375C-41CA-80E7-B4B6484A8811}" type="presParOf" srcId="{9D019ADF-CD2A-4820-A96B-146046CAC769}" destId="{774D682D-2CF4-47F6-AC5C-8284DBBBCD4E}" srcOrd="0" destOrd="0" presId="urn:microsoft.com/office/officeart/2008/layout/PictureStrips"/>
    <dgm:cxn modelId="{C3121959-1A42-4BB2-A72B-CBCD75273BE7}" type="presParOf" srcId="{774D682D-2CF4-47F6-AC5C-8284DBBBCD4E}" destId="{DE1DCDD0-742A-4D75-A9D7-45B780D03786}" srcOrd="0" destOrd="0" presId="urn:microsoft.com/office/officeart/2008/layout/PictureStrips"/>
    <dgm:cxn modelId="{89281B9E-DD50-45F2-8DA2-98FA80CA0F9C}" type="presParOf" srcId="{774D682D-2CF4-47F6-AC5C-8284DBBBCD4E}" destId="{5214E7E9-00FC-4150-A5D0-F71565ED902D}" srcOrd="1" destOrd="0" presId="urn:microsoft.com/office/officeart/2008/layout/PictureStrips"/>
    <dgm:cxn modelId="{F69665C7-7E22-4F06-B9BF-1D0056B3D298}" type="presParOf" srcId="{9D019ADF-CD2A-4820-A96B-146046CAC769}" destId="{68F63633-785D-421F-B10D-BFE159839C85}" srcOrd="1" destOrd="0" presId="urn:microsoft.com/office/officeart/2008/layout/PictureStrips"/>
    <dgm:cxn modelId="{5749398A-C506-4952-B975-739BAAFD85BB}" type="presParOf" srcId="{9D019ADF-CD2A-4820-A96B-146046CAC769}" destId="{32E235AD-A6F2-426E-845F-A3A40FD6A6E9}" srcOrd="2" destOrd="0" presId="urn:microsoft.com/office/officeart/2008/layout/PictureStrips"/>
    <dgm:cxn modelId="{7A212813-19D1-4EB7-AE95-B7405E289784}" type="presParOf" srcId="{32E235AD-A6F2-426E-845F-A3A40FD6A6E9}" destId="{83D2D0FA-E0F0-400B-9250-FF621B7EF65B}" srcOrd="0" destOrd="0" presId="urn:microsoft.com/office/officeart/2008/layout/PictureStrips"/>
    <dgm:cxn modelId="{06A1D9B6-817E-4671-8609-D34D28B64397}" type="presParOf" srcId="{32E235AD-A6F2-426E-845F-A3A40FD6A6E9}" destId="{1C6790D4-155F-435B-8248-8B12495E8BAB}" srcOrd="1" destOrd="0" presId="urn:microsoft.com/office/officeart/2008/layout/PictureStrips"/>
    <dgm:cxn modelId="{EE15283A-7597-4090-8CBC-1F63F9C87D20}" type="presParOf" srcId="{9D019ADF-CD2A-4820-A96B-146046CAC769}" destId="{8770BB7C-5857-412F-ACDA-AC49906303D5}" srcOrd="3" destOrd="0" presId="urn:microsoft.com/office/officeart/2008/layout/PictureStrips"/>
    <dgm:cxn modelId="{BA157254-BB3E-4E35-BC18-A10976616E53}" type="presParOf" srcId="{9D019ADF-CD2A-4820-A96B-146046CAC769}" destId="{CA94A303-7A47-4D00-89BC-E0F0CAA1EEFA}" srcOrd="4" destOrd="0" presId="urn:microsoft.com/office/officeart/2008/layout/PictureStrips"/>
    <dgm:cxn modelId="{385447FE-20C6-4436-95F7-EBB954B73116}" type="presParOf" srcId="{CA94A303-7A47-4D00-89BC-E0F0CAA1EEFA}" destId="{DC079E4A-16D7-405D-979A-D689C56DE93A}" srcOrd="0" destOrd="0" presId="urn:microsoft.com/office/officeart/2008/layout/PictureStrips"/>
    <dgm:cxn modelId="{7352DBD5-F7F9-4141-B44C-36A74C83233C}" type="presParOf" srcId="{CA94A303-7A47-4D00-89BC-E0F0CAA1EEFA}" destId="{38FBF251-735B-4EDD-9216-B5064025654D}" srcOrd="1" destOrd="0" presId="urn:microsoft.com/office/officeart/2008/layout/PictureStrips"/>
    <dgm:cxn modelId="{3723F2D1-D15E-48FF-A31A-991E9A72FEC4}" type="presParOf" srcId="{9D019ADF-CD2A-4820-A96B-146046CAC769}" destId="{27D20EB8-BF75-447B-84C7-01F715DD6715}" srcOrd="5" destOrd="0" presId="urn:microsoft.com/office/officeart/2008/layout/PictureStrips"/>
    <dgm:cxn modelId="{8331F5F6-4C0C-4DFC-A8D3-2A6CF073D86C}" type="presParOf" srcId="{9D019ADF-CD2A-4820-A96B-146046CAC769}" destId="{3AB186C8-CDAE-487E-A73C-5D4F8AE89249}" srcOrd="6" destOrd="0" presId="urn:microsoft.com/office/officeart/2008/layout/PictureStrips"/>
    <dgm:cxn modelId="{50C8998F-4751-4D42-8791-E20B1855B3D0}" type="presParOf" srcId="{3AB186C8-CDAE-487E-A73C-5D4F8AE89249}" destId="{52E26D07-341E-46A5-8B69-327C7A883FF7}" srcOrd="0" destOrd="0" presId="urn:microsoft.com/office/officeart/2008/layout/PictureStrips"/>
    <dgm:cxn modelId="{AB9B4E95-CF54-4003-90B9-F8708257A729}" type="presParOf" srcId="{3AB186C8-CDAE-487E-A73C-5D4F8AE89249}" destId="{D086B8EF-5823-4A90-A171-DCBD6A64D568}"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864F76-1683-4771-B56E-F05CCD058DF4}" type="doc">
      <dgm:prSet loTypeId="urn:microsoft.com/office/officeart/2009/3/layout/IncreasingArrowsProcess" loCatId="process" qsTypeId="urn:microsoft.com/office/officeart/2005/8/quickstyle/simple1" qsCatId="simple" csTypeId="urn:microsoft.com/office/officeart/2005/8/colors/colorful1" csCatId="colorful" phldr="1"/>
      <dgm:spPr/>
    </dgm:pt>
    <dgm:pt modelId="{AAF82923-CDFA-4049-AEE2-637C81172D99}">
      <dgm:prSet phldrT="[Text]"/>
      <dgm:spPr/>
      <dgm:t>
        <a:bodyPr/>
        <a:lstStyle/>
        <a:p>
          <a:r>
            <a:rPr lang="en-US" dirty="0"/>
            <a:t>Septic shock</a:t>
          </a:r>
        </a:p>
      </dgm:t>
    </dgm:pt>
    <dgm:pt modelId="{D2312E46-103A-48FD-B8D6-1CE04ABA3F0C}" type="parTrans" cxnId="{C70E9A4A-09F0-48A9-9C76-FEC941722788}">
      <dgm:prSet/>
      <dgm:spPr/>
      <dgm:t>
        <a:bodyPr/>
        <a:lstStyle/>
        <a:p>
          <a:endParaRPr lang="en-US"/>
        </a:p>
      </dgm:t>
    </dgm:pt>
    <dgm:pt modelId="{6DE98AE0-9114-4071-B23D-6F3FA7C37282}" type="sibTrans" cxnId="{C70E9A4A-09F0-48A9-9C76-FEC941722788}">
      <dgm:prSet/>
      <dgm:spPr/>
      <dgm:t>
        <a:bodyPr/>
        <a:lstStyle/>
        <a:p>
          <a:endParaRPr lang="en-US"/>
        </a:p>
      </dgm:t>
    </dgm:pt>
    <dgm:pt modelId="{000A7BB8-241A-4D03-BF7E-3FAD3924C1D3}">
      <dgm:prSet phldrT="[Text]" custT="1"/>
      <dgm:spPr/>
      <dgm:t>
        <a:bodyPr/>
        <a:lstStyle/>
        <a:p>
          <a:r>
            <a:rPr lang="en-US" sz="2000" dirty="0"/>
            <a:t>Volume &amp; norepinephrine</a:t>
          </a:r>
        </a:p>
      </dgm:t>
    </dgm:pt>
    <dgm:pt modelId="{FD5197E9-758C-434E-B3DB-65E4228EBDCA}" type="parTrans" cxnId="{52E7F3F8-4D4C-4210-9E8C-3CCC39D5D6B8}">
      <dgm:prSet/>
      <dgm:spPr/>
      <dgm:t>
        <a:bodyPr/>
        <a:lstStyle/>
        <a:p>
          <a:endParaRPr lang="en-US"/>
        </a:p>
      </dgm:t>
    </dgm:pt>
    <dgm:pt modelId="{35A0D735-2EA4-410F-AA6B-AEBBE3CD96AB}" type="sibTrans" cxnId="{52E7F3F8-4D4C-4210-9E8C-3CCC39D5D6B8}">
      <dgm:prSet/>
      <dgm:spPr/>
      <dgm:t>
        <a:bodyPr/>
        <a:lstStyle/>
        <a:p>
          <a:endParaRPr lang="en-US"/>
        </a:p>
      </dgm:t>
    </dgm:pt>
    <dgm:pt modelId="{A0078551-5104-47DC-9800-D316B1E98F86}">
      <dgm:prSet phldrT="[Text]"/>
      <dgm:spPr/>
      <dgm:t>
        <a:bodyPr/>
        <a:lstStyle/>
        <a:p>
          <a:r>
            <a:rPr lang="en-US" dirty="0"/>
            <a:t>Ongoing vasopressor need in first 1-3 hours</a:t>
          </a:r>
        </a:p>
      </dgm:t>
    </dgm:pt>
    <dgm:pt modelId="{C4D53A7C-75E1-4B3B-BF34-6FD5740B926B}" type="parTrans" cxnId="{3E985841-B1EA-4B34-8402-5D9FE08E58CC}">
      <dgm:prSet/>
      <dgm:spPr/>
      <dgm:t>
        <a:bodyPr/>
        <a:lstStyle/>
        <a:p>
          <a:endParaRPr lang="en-US"/>
        </a:p>
      </dgm:t>
    </dgm:pt>
    <dgm:pt modelId="{32C90A5D-FF8C-491E-8F19-143E940D13F7}" type="sibTrans" cxnId="{3E985841-B1EA-4B34-8402-5D9FE08E58CC}">
      <dgm:prSet/>
      <dgm:spPr/>
      <dgm:t>
        <a:bodyPr/>
        <a:lstStyle/>
        <a:p>
          <a:endParaRPr lang="en-US"/>
        </a:p>
      </dgm:t>
    </dgm:pt>
    <dgm:pt modelId="{4084F8C2-DFBE-428B-AE08-690D40735F36}">
      <dgm:prSet phldrT="[Text]" custT="1"/>
      <dgm:spPr/>
      <dgm:t>
        <a:bodyPr/>
        <a:lstStyle/>
        <a:p>
          <a:r>
            <a:rPr lang="en-US" sz="2000" dirty="0"/>
            <a:t>Hydrocortisone 50 mg IV q 6hrs</a:t>
          </a:r>
        </a:p>
      </dgm:t>
    </dgm:pt>
    <dgm:pt modelId="{9E5E5A9E-89A1-4D20-8C7E-BDB22447BE06}" type="parTrans" cxnId="{A1690D1A-387E-4C2F-8849-48A01D3EF99E}">
      <dgm:prSet/>
      <dgm:spPr/>
      <dgm:t>
        <a:bodyPr/>
        <a:lstStyle/>
        <a:p>
          <a:endParaRPr lang="en-US"/>
        </a:p>
      </dgm:t>
    </dgm:pt>
    <dgm:pt modelId="{7FC766FB-90A3-4AAA-A124-EC4B6988EB61}" type="sibTrans" cxnId="{A1690D1A-387E-4C2F-8849-48A01D3EF99E}">
      <dgm:prSet/>
      <dgm:spPr/>
      <dgm:t>
        <a:bodyPr/>
        <a:lstStyle/>
        <a:p>
          <a:endParaRPr lang="en-US"/>
        </a:p>
      </dgm:t>
    </dgm:pt>
    <dgm:pt modelId="{B37D1905-8A89-42E7-AF2A-8CD9A2C5F7AC}">
      <dgm:prSet phldrT="[Text]"/>
      <dgm:spPr/>
      <dgm:t>
        <a:bodyPr/>
        <a:lstStyle/>
        <a:p>
          <a:r>
            <a:rPr lang="en-US" dirty="0"/>
            <a:t>Shock reversal or 7 days</a:t>
          </a:r>
        </a:p>
      </dgm:t>
    </dgm:pt>
    <dgm:pt modelId="{589970CA-6E1C-4CB3-B73C-AA900B120C4C}" type="parTrans" cxnId="{144AFDE5-16EC-4A5D-994E-9C4A461195C8}">
      <dgm:prSet/>
      <dgm:spPr/>
      <dgm:t>
        <a:bodyPr/>
        <a:lstStyle/>
        <a:p>
          <a:endParaRPr lang="en-US"/>
        </a:p>
      </dgm:t>
    </dgm:pt>
    <dgm:pt modelId="{E74DC25F-D47A-4158-8BCF-D48B9BB611ED}" type="sibTrans" cxnId="{144AFDE5-16EC-4A5D-994E-9C4A461195C8}">
      <dgm:prSet/>
      <dgm:spPr/>
      <dgm:t>
        <a:bodyPr/>
        <a:lstStyle/>
        <a:p>
          <a:endParaRPr lang="en-US"/>
        </a:p>
      </dgm:t>
    </dgm:pt>
    <dgm:pt modelId="{8B50446B-FFEF-4820-866D-455555C925FD}">
      <dgm:prSet phldrT="[Text]" custT="1"/>
      <dgm:spPr/>
      <dgm:t>
        <a:bodyPr/>
        <a:lstStyle/>
        <a:p>
          <a:r>
            <a:rPr lang="en-US" sz="2000" dirty="0"/>
            <a:t>Stop hydrocortisone</a:t>
          </a:r>
        </a:p>
      </dgm:t>
    </dgm:pt>
    <dgm:pt modelId="{481B15DB-8DBE-4916-8B1A-789BFCF1269D}" type="parTrans" cxnId="{5F052BAD-8495-42D8-BA98-769730255284}">
      <dgm:prSet/>
      <dgm:spPr/>
      <dgm:t>
        <a:bodyPr/>
        <a:lstStyle/>
        <a:p>
          <a:endParaRPr lang="en-US"/>
        </a:p>
      </dgm:t>
    </dgm:pt>
    <dgm:pt modelId="{EC918320-2739-4A4B-B093-8EC86D060318}" type="sibTrans" cxnId="{5F052BAD-8495-42D8-BA98-769730255284}">
      <dgm:prSet/>
      <dgm:spPr/>
      <dgm:t>
        <a:bodyPr/>
        <a:lstStyle/>
        <a:p>
          <a:endParaRPr lang="en-US"/>
        </a:p>
      </dgm:t>
    </dgm:pt>
    <dgm:pt modelId="{E9BBEC9C-299E-44E5-8579-477953F6F7F5}">
      <dgm:prSet phldrT="[Text]" custT="1"/>
      <dgm:spPr/>
      <dgm:t>
        <a:bodyPr/>
        <a:lstStyle/>
        <a:p>
          <a:r>
            <a:rPr lang="en-US" sz="2000" dirty="0"/>
            <a:t>May consider fludrocortisone 100 mcg orally</a:t>
          </a:r>
        </a:p>
      </dgm:t>
    </dgm:pt>
    <dgm:pt modelId="{78351E8B-6331-4D48-97DE-37167C01D10C}" type="parTrans" cxnId="{2407C34D-D633-4C14-AA0A-744136E8F2E0}">
      <dgm:prSet/>
      <dgm:spPr/>
      <dgm:t>
        <a:bodyPr/>
        <a:lstStyle/>
        <a:p>
          <a:endParaRPr lang="en-US"/>
        </a:p>
      </dgm:t>
    </dgm:pt>
    <dgm:pt modelId="{1ED28E20-15E8-49BC-A959-0B93B24B8F30}" type="sibTrans" cxnId="{2407C34D-D633-4C14-AA0A-744136E8F2E0}">
      <dgm:prSet/>
      <dgm:spPr/>
      <dgm:t>
        <a:bodyPr/>
        <a:lstStyle/>
        <a:p>
          <a:endParaRPr lang="en-US"/>
        </a:p>
      </dgm:t>
    </dgm:pt>
    <dgm:pt modelId="{65A5EE14-7D75-49BF-AE30-1719EB71F7A2}" type="pres">
      <dgm:prSet presAssocID="{3D864F76-1683-4771-B56E-F05CCD058DF4}" presName="Name0" presStyleCnt="0">
        <dgm:presLayoutVars>
          <dgm:chMax val="5"/>
          <dgm:chPref val="5"/>
          <dgm:dir/>
          <dgm:animLvl val="lvl"/>
        </dgm:presLayoutVars>
      </dgm:prSet>
      <dgm:spPr/>
    </dgm:pt>
    <dgm:pt modelId="{30640AE6-E96D-444A-AA53-8860660ED04C}" type="pres">
      <dgm:prSet presAssocID="{AAF82923-CDFA-4049-AEE2-637C81172D99}" presName="parentText1" presStyleLbl="node1" presStyleIdx="0" presStyleCnt="3">
        <dgm:presLayoutVars>
          <dgm:chMax/>
          <dgm:chPref val="3"/>
          <dgm:bulletEnabled val="1"/>
        </dgm:presLayoutVars>
      </dgm:prSet>
      <dgm:spPr/>
    </dgm:pt>
    <dgm:pt modelId="{B8322017-5956-41FE-A819-1214C333FAEF}" type="pres">
      <dgm:prSet presAssocID="{AAF82923-CDFA-4049-AEE2-637C81172D99}" presName="childText1" presStyleLbl="solidAlignAcc1" presStyleIdx="0" presStyleCnt="3">
        <dgm:presLayoutVars>
          <dgm:chMax val="0"/>
          <dgm:chPref val="0"/>
          <dgm:bulletEnabled val="1"/>
        </dgm:presLayoutVars>
      </dgm:prSet>
      <dgm:spPr/>
    </dgm:pt>
    <dgm:pt modelId="{31F8D1EF-C0FF-4D59-B9B3-C8896F7D39E4}" type="pres">
      <dgm:prSet presAssocID="{A0078551-5104-47DC-9800-D316B1E98F86}" presName="parentText2" presStyleLbl="node1" presStyleIdx="1" presStyleCnt="3">
        <dgm:presLayoutVars>
          <dgm:chMax/>
          <dgm:chPref val="3"/>
          <dgm:bulletEnabled val="1"/>
        </dgm:presLayoutVars>
      </dgm:prSet>
      <dgm:spPr/>
    </dgm:pt>
    <dgm:pt modelId="{7C17F112-5727-41EC-84F1-7247B3B59998}" type="pres">
      <dgm:prSet presAssocID="{A0078551-5104-47DC-9800-D316B1E98F86}" presName="childText2" presStyleLbl="solidAlignAcc1" presStyleIdx="1" presStyleCnt="3">
        <dgm:presLayoutVars>
          <dgm:chMax val="0"/>
          <dgm:chPref val="0"/>
          <dgm:bulletEnabled val="1"/>
        </dgm:presLayoutVars>
      </dgm:prSet>
      <dgm:spPr/>
    </dgm:pt>
    <dgm:pt modelId="{86C08571-EC8A-45AB-BF6E-159F6A6A788F}" type="pres">
      <dgm:prSet presAssocID="{B37D1905-8A89-42E7-AF2A-8CD9A2C5F7AC}" presName="parentText3" presStyleLbl="node1" presStyleIdx="2" presStyleCnt="3">
        <dgm:presLayoutVars>
          <dgm:chMax/>
          <dgm:chPref val="3"/>
          <dgm:bulletEnabled val="1"/>
        </dgm:presLayoutVars>
      </dgm:prSet>
      <dgm:spPr/>
    </dgm:pt>
    <dgm:pt modelId="{DD802BBA-2809-4D5A-B89E-862F239F526C}" type="pres">
      <dgm:prSet presAssocID="{B37D1905-8A89-42E7-AF2A-8CD9A2C5F7AC}" presName="childText3" presStyleLbl="solidAlignAcc1" presStyleIdx="2" presStyleCnt="3">
        <dgm:presLayoutVars>
          <dgm:chMax val="0"/>
          <dgm:chPref val="0"/>
          <dgm:bulletEnabled val="1"/>
        </dgm:presLayoutVars>
      </dgm:prSet>
      <dgm:spPr/>
    </dgm:pt>
  </dgm:ptLst>
  <dgm:cxnLst>
    <dgm:cxn modelId="{A1690D1A-387E-4C2F-8849-48A01D3EF99E}" srcId="{A0078551-5104-47DC-9800-D316B1E98F86}" destId="{4084F8C2-DFBE-428B-AE08-690D40735F36}" srcOrd="0" destOrd="0" parTransId="{9E5E5A9E-89A1-4D20-8C7E-BDB22447BE06}" sibTransId="{7FC766FB-90A3-4AAA-A124-EC4B6988EB61}"/>
    <dgm:cxn modelId="{35B9871C-4D0E-4BB2-BB35-A57BA6D1C91D}" type="presOf" srcId="{3D864F76-1683-4771-B56E-F05CCD058DF4}" destId="{65A5EE14-7D75-49BF-AE30-1719EB71F7A2}" srcOrd="0" destOrd="0" presId="urn:microsoft.com/office/officeart/2009/3/layout/IncreasingArrowsProcess"/>
    <dgm:cxn modelId="{9BC1AB1E-EEA4-4AF1-A5AB-F3486AD4A87F}" type="presOf" srcId="{B37D1905-8A89-42E7-AF2A-8CD9A2C5F7AC}" destId="{86C08571-EC8A-45AB-BF6E-159F6A6A788F}" srcOrd="0" destOrd="0" presId="urn:microsoft.com/office/officeart/2009/3/layout/IncreasingArrowsProcess"/>
    <dgm:cxn modelId="{3E985841-B1EA-4B34-8402-5D9FE08E58CC}" srcId="{3D864F76-1683-4771-B56E-F05CCD058DF4}" destId="{A0078551-5104-47DC-9800-D316B1E98F86}" srcOrd="1" destOrd="0" parTransId="{C4D53A7C-75E1-4B3B-BF34-6FD5740B926B}" sibTransId="{32C90A5D-FF8C-491E-8F19-143E940D13F7}"/>
    <dgm:cxn modelId="{44D1B065-6579-4B40-B16B-981D0B31BE5C}" type="presOf" srcId="{8B50446B-FFEF-4820-866D-455555C925FD}" destId="{DD802BBA-2809-4D5A-B89E-862F239F526C}" srcOrd="0" destOrd="0" presId="urn:microsoft.com/office/officeart/2009/3/layout/IncreasingArrowsProcess"/>
    <dgm:cxn modelId="{C70E9A4A-09F0-48A9-9C76-FEC941722788}" srcId="{3D864F76-1683-4771-B56E-F05CCD058DF4}" destId="{AAF82923-CDFA-4049-AEE2-637C81172D99}" srcOrd="0" destOrd="0" parTransId="{D2312E46-103A-48FD-B8D6-1CE04ABA3F0C}" sibTransId="{6DE98AE0-9114-4071-B23D-6F3FA7C37282}"/>
    <dgm:cxn modelId="{F243C84C-D090-4F8D-96D2-40BBC2C47EAD}" type="presOf" srcId="{4084F8C2-DFBE-428B-AE08-690D40735F36}" destId="{7C17F112-5727-41EC-84F1-7247B3B59998}" srcOrd="0" destOrd="0" presId="urn:microsoft.com/office/officeart/2009/3/layout/IncreasingArrowsProcess"/>
    <dgm:cxn modelId="{2407C34D-D633-4C14-AA0A-744136E8F2E0}" srcId="{A0078551-5104-47DC-9800-D316B1E98F86}" destId="{E9BBEC9C-299E-44E5-8579-477953F6F7F5}" srcOrd="1" destOrd="0" parTransId="{78351E8B-6331-4D48-97DE-37167C01D10C}" sibTransId="{1ED28E20-15E8-49BC-A959-0B93B24B8F30}"/>
    <dgm:cxn modelId="{5F052BAD-8495-42D8-BA98-769730255284}" srcId="{B37D1905-8A89-42E7-AF2A-8CD9A2C5F7AC}" destId="{8B50446B-FFEF-4820-866D-455555C925FD}" srcOrd="0" destOrd="0" parTransId="{481B15DB-8DBE-4916-8B1A-789BFCF1269D}" sibTransId="{EC918320-2739-4A4B-B093-8EC86D060318}"/>
    <dgm:cxn modelId="{18A8C1AE-2FC5-4B02-AF6A-84EA4A629808}" type="presOf" srcId="{A0078551-5104-47DC-9800-D316B1E98F86}" destId="{31F8D1EF-C0FF-4D59-B9B3-C8896F7D39E4}" srcOrd="0" destOrd="0" presId="urn:microsoft.com/office/officeart/2009/3/layout/IncreasingArrowsProcess"/>
    <dgm:cxn modelId="{B2BAFDD6-C00F-4DA6-8FCC-DC5F2A3AF617}" type="presOf" srcId="{E9BBEC9C-299E-44E5-8579-477953F6F7F5}" destId="{7C17F112-5727-41EC-84F1-7247B3B59998}" srcOrd="0" destOrd="1" presId="urn:microsoft.com/office/officeart/2009/3/layout/IncreasingArrowsProcess"/>
    <dgm:cxn modelId="{AE8D67DF-CE5B-43C1-9416-C3E8E0F42757}" type="presOf" srcId="{AAF82923-CDFA-4049-AEE2-637C81172D99}" destId="{30640AE6-E96D-444A-AA53-8860660ED04C}" srcOrd="0" destOrd="0" presId="urn:microsoft.com/office/officeart/2009/3/layout/IncreasingArrowsProcess"/>
    <dgm:cxn modelId="{144AFDE5-16EC-4A5D-994E-9C4A461195C8}" srcId="{3D864F76-1683-4771-B56E-F05CCD058DF4}" destId="{B37D1905-8A89-42E7-AF2A-8CD9A2C5F7AC}" srcOrd="2" destOrd="0" parTransId="{589970CA-6E1C-4CB3-B73C-AA900B120C4C}" sibTransId="{E74DC25F-D47A-4158-8BCF-D48B9BB611ED}"/>
    <dgm:cxn modelId="{E15F49EB-E3DC-4D0C-865B-8FD242C32A1A}" type="presOf" srcId="{000A7BB8-241A-4D03-BF7E-3FAD3924C1D3}" destId="{B8322017-5956-41FE-A819-1214C333FAEF}" srcOrd="0" destOrd="0" presId="urn:microsoft.com/office/officeart/2009/3/layout/IncreasingArrowsProcess"/>
    <dgm:cxn modelId="{52E7F3F8-4D4C-4210-9E8C-3CCC39D5D6B8}" srcId="{AAF82923-CDFA-4049-AEE2-637C81172D99}" destId="{000A7BB8-241A-4D03-BF7E-3FAD3924C1D3}" srcOrd="0" destOrd="0" parTransId="{FD5197E9-758C-434E-B3DB-65E4228EBDCA}" sibTransId="{35A0D735-2EA4-410F-AA6B-AEBBE3CD96AB}"/>
    <dgm:cxn modelId="{5EF366AF-476C-408A-9F0E-700F9D821C23}" type="presParOf" srcId="{65A5EE14-7D75-49BF-AE30-1719EB71F7A2}" destId="{30640AE6-E96D-444A-AA53-8860660ED04C}" srcOrd="0" destOrd="0" presId="urn:microsoft.com/office/officeart/2009/3/layout/IncreasingArrowsProcess"/>
    <dgm:cxn modelId="{4D6B3943-A063-4864-AB84-29A19758CA3E}" type="presParOf" srcId="{65A5EE14-7D75-49BF-AE30-1719EB71F7A2}" destId="{B8322017-5956-41FE-A819-1214C333FAEF}" srcOrd="1" destOrd="0" presId="urn:microsoft.com/office/officeart/2009/3/layout/IncreasingArrowsProcess"/>
    <dgm:cxn modelId="{58E6E4D5-8D41-4B69-B51C-48D45B526F91}" type="presParOf" srcId="{65A5EE14-7D75-49BF-AE30-1719EB71F7A2}" destId="{31F8D1EF-C0FF-4D59-B9B3-C8896F7D39E4}" srcOrd="2" destOrd="0" presId="urn:microsoft.com/office/officeart/2009/3/layout/IncreasingArrowsProcess"/>
    <dgm:cxn modelId="{21A722F0-736B-44F7-899B-D97CFA021DB7}" type="presParOf" srcId="{65A5EE14-7D75-49BF-AE30-1719EB71F7A2}" destId="{7C17F112-5727-41EC-84F1-7247B3B59998}" srcOrd="3" destOrd="0" presId="urn:microsoft.com/office/officeart/2009/3/layout/IncreasingArrowsProcess"/>
    <dgm:cxn modelId="{4332E2CB-B90D-4879-B550-E9537986759D}" type="presParOf" srcId="{65A5EE14-7D75-49BF-AE30-1719EB71F7A2}" destId="{86C08571-EC8A-45AB-BF6E-159F6A6A788F}" srcOrd="4" destOrd="0" presId="urn:microsoft.com/office/officeart/2009/3/layout/IncreasingArrowsProcess"/>
    <dgm:cxn modelId="{E4E4618D-DE35-4860-B87C-B041A644832A}" type="presParOf" srcId="{65A5EE14-7D75-49BF-AE30-1719EB71F7A2}" destId="{DD802BBA-2809-4D5A-B89E-862F239F526C}"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FADC6E8-BF3D-40F9-B6F9-5235DD399EAD}"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en-US"/>
        </a:p>
      </dgm:t>
    </dgm:pt>
    <dgm:pt modelId="{45272317-B6A9-413D-B4E1-5DAA42C014CE}">
      <dgm:prSet custT="1"/>
      <dgm:spPr/>
      <dgm:t>
        <a:bodyPr/>
        <a:lstStyle/>
        <a:p>
          <a:r>
            <a:rPr lang="en-US" sz="1400" dirty="0"/>
            <a:t>What is the rational of using steroid in sepsis?</a:t>
          </a:r>
        </a:p>
      </dgm:t>
    </dgm:pt>
    <dgm:pt modelId="{9AD4388A-65ED-4198-8C40-307DDEFDFEA2}" type="parTrans" cxnId="{AB64A2B8-9AFA-4801-971C-F825BCCCB426}">
      <dgm:prSet/>
      <dgm:spPr/>
      <dgm:t>
        <a:bodyPr/>
        <a:lstStyle/>
        <a:p>
          <a:endParaRPr lang="en-US" sz="2000"/>
        </a:p>
      </dgm:t>
    </dgm:pt>
    <dgm:pt modelId="{39AE9A15-0314-4736-9015-152C9EF30B3A}" type="sibTrans" cxnId="{AB64A2B8-9AFA-4801-971C-F825BCCCB426}">
      <dgm:prSet/>
      <dgm:spPr/>
      <dgm:t>
        <a:bodyPr/>
        <a:lstStyle/>
        <a:p>
          <a:endParaRPr lang="en-US" sz="2000"/>
        </a:p>
      </dgm:t>
    </dgm:pt>
    <dgm:pt modelId="{7681C47D-D390-4602-BE61-58C2F0817FBF}">
      <dgm:prSet custT="1"/>
      <dgm:spPr/>
      <dgm:t>
        <a:bodyPr/>
        <a:lstStyle/>
        <a:p>
          <a:r>
            <a:rPr lang="en-US" sz="1400" dirty="0"/>
            <a:t>How long do we keep on steroids?</a:t>
          </a:r>
        </a:p>
      </dgm:t>
    </dgm:pt>
    <dgm:pt modelId="{16BEA669-1006-4ADC-8017-2150F316ECD8}" type="parTrans" cxnId="{3CC4E97D-888D-405B-A795-6960E9D2AAF0}">
      <dgm:prSet/>
      <dgm:spPr/>
      <dgm:t>
        <a:bodyPr/>
        <a:lstStyle/>
        <a:p>
          <a:endParaRPr lang="en-US" sz="2000"/>
        </a:p>
      </dgm:t>
    </dgm:pt>
    <dgm:pt modelId="{E5BCE4BE-3A55-4BF6-BDD0-D095D2BC127B}" type="sibTrans" cxnId="{3CC4E97D-888D-405B-A795-6960E9D2AAF0}">
      <dgm:prSet/>
      <dgm:spPr/>
      <dgm:t>
        <a:bodyPr/>
        <a:lstStyle/>
        <a:p>
          <a:endParaRPr lang="en-US" sz="2000"/>
        </a:p>
      </dgm:t>
    </dgm:pt>
    <dgm:pt modelId="{873A8D5D-7F7B-4D51-B439-3D9518D9C5D6}">
      <dgm:prSet custT="1"/>
      <dgm:spPr/>
      <dgm:t>
        <a:bodyPr/>
        <a:lstStyle/>
        <a:p>
          <a:r>
            <a:rPr lang="en-US" sz="1400" dirty="0"/>
            <a:t>Should adrenal reserve be assessed?</a:t>
          </a:r>
        </a:p>
      </dgm:t>
    </dgm:pt>
    <dgm:pt modelId="{C969E1E6-A72C-438C-A68D-9E3E7EF80D86}" type="parTrans" cxnId="{13F29552-5D45-45A9-A3D0-5045A6F6AC7D}">
      <dgm:prSet/>
      <dgm:spPr/>
      <dgm:t>
        <a:bodyPr/>
        <a:lstStyle/>
        <a:p>
          <a:endParaRPr lang="en-US" sz="2000"/>
        </a:p>
      </dgm:t>
    </dgm:pt>
    <dgm:pt modelId="{7256779F-2127-4129-8F93-64862FCE9C09}" type="sibTrans" cxnId="{13F29552-5D45-45A9-A3D0-5045A6F6AC7D}">
      <dgm:prSet/>
      <dgm:spPr/>
      <dgm:t>
        <a:bodyPr/>
        <a:lstStyle/>
        <a:p>
          <a:endParaRPr lang="en-US" sz="2000"/>
        </a:p>
      </dgm:t>
    </dgm:pt>
    <dgm:pt modelId="{47ED49CE-D91C-46F2-A413-82184967A88D}">
      <dgm:prSet custT="1"/>
      <dgm:spPr/>
      <dgm:t>
        <a:bodyPr/>
        <a:lstStyle/>
        <a:p>
          <a:r>
            <a:rPr lang="en-US" sz="1400" dirty="0"/>
            <a:t>Does the use of steroid prevent progression to shock in sepsis?</a:t>
          </a:r>
        </a:p>
      </dgm:t>
    </dgm:pt>
    <dgm:pt modelId="{F5AD9546-D0A9-45D7-9DE3-1CC94C294978}" type="parTrans" cxnId="{AA94E7F1-8325-4B8A-931C-7999571C8185}">
      <dgm:prSet/>
      <dgm:spPr/>
      <dgm:t>
        <a:bodyPr/>
        <a:lstStyle/>
        <a:p>
          <a:endParaRPr lang="en-US" sz="2000"/>
        </a:p>
      </dgm:t>
    </dgm:pt>
    <dgm:pt modelId="{B5EA46D9-BFD3-427D-BFAF-09AC44FE710A}" type="sibTrans" cxnId="{AA94E7F1-8325-4B8A-931C-7999571C8185}">
      <dgm:prSet/>
      <dgm:spPr/>
      <dgm:t>
        <a:bodyPr/>
        <a:lstStyle/>
        <a:p>
          <a:endParaRPr lang="en-US" sz="2000"/>
        </a:p>
      </dgm:t>
    </dgm:pt>
    <dgm:pt modelId="{758883F4-DDA3-440B-BDAF-91654E21B44B}">
      <dgm:prSet custT="1"/>
      <dgm:spPr/>
      <dgm:t>
        <a:bodyPr/>
        <a:lstStyle/>
        <a:p>
          <a:r>
            <a:rPr lang="en-US" sz="1400" dirty="0"/>
            <a:t>Do we need to add fludrocortisone?</a:t>
          </a:r>
        </a:p>
      </dgm:t>
    </dgm:pt>
    <dgm:pt modelId="{3EE99C93-C3D9-410F-87A0-93B7927CD309}" type="parTrans" cxnId="{65B27AD8-C39E-4833-A50E-A66F9C527F14}">
      <dgm:prSet/>
      <dgm:spPr/>
      <dgm:t>
        <a:bodyPr/>
        <a:lstStyle/>
        <a:p>
          <a:endParaRPr lang="en-US" sz="2000"/>
        </a:p>
      </dgm:t>
    </dgm:pt>
    <dgm:pt modelId="{162D7300-6E67-40C7-8250-B5EBC160F1EB}" type="sibTrans" cxnId="{65B27AD8-C39E-4833-A50E-A66F9C527F14}">
      <dgm:prSet/>
      <dgm:spPr/>
      <dgm:t>
        <a:bodyPr/>
        <a:lstStyle/>
        <a:p>
          <a:endParaRPr lang="en-US" sz="2000"/>
        </a:p>
      </dgm:t>
    </dgm:pt>
    <dgm:pt modelId="{F4DAAACB-8572-4118-B4F4-EF4606390E35}">
      <dgm:prSet custT="1"/>
      <dgm:spPr/>
      <dgm:t>
        <a:bodyPr/>
        <a:lstStyle/>
        <a:p>
          <a:r>
            <a:rPr lang="en-US" sz="1400" dirty="0"/>
            <a:t>What is the benefit of steroid in sepsis?</a:t>
          </a:r>
        </a:p>
      </dgm:t>
    </dgm:pt>
    <dgm:pt modelId="{DD8C84D3-07A1-430B-802D-D27FF9821CDD}" type="parTrans" cxnId="{BBED1A7F-C879-4715-8276-CBDCCA5F67BD}">
      <dgm:prSet/>
      <dgm:spPr/>
      <dgm:t>
        <a:bodyPr/>
        <a:lstStyle/>
        <a:p>
          <a:endParaRPr lang="en-US" sz="2000"/>
        </a:p>
      </dgm:t>
    </dgm:pt>
    <dgm:pt modelId="{7F8F6070-77C1-4878-815B-B6ACE155D28A}" type="sibTrans" cxnId="{BBED1A7F-C879-4715-8276-CBDCCA5F67BD}">
      <dgm:prSet/>
      <dgm:spPr/>
      <dgm:t>
        <a:bodyPr/>
        <a:lstStyle/>
        <a:p>
          <a:endParaRPr lang="en-US" sz="2000"/>
        </a:p>
      </dgm:t>
    </dgm:pt>
    <dgm:pt modelId="{392CB865-21E6-4FBC-A240-E3714428BE40}">
      <dgm:prSet custT="1"/>
      <dgm:spPr/>
      <dgm:t>
        <a:bodyPr/>
        <a:lstStyle/>
        <a:p>
          <a:r>
            <a:rPr lang="en-US" sz="1400" dirty="0"/>
            <a:t>When to start steroids and how much?</a:t>
          </a:r>
          <a:endParaRPr lang="en-US" sz="1400" b="1" dirty="0"/>
        </a:p>
      </dgm:t>
    </dgm:pt>
    <dgm:pt modelId="{98FA9B36-D9E6-496A-B634-823630B77240}" type="parTrans" cxnId="{AA9B0827-D3AF-4E4B-89A0-3902B1CE7034}">
      <dgm:prSet/>
      <dgm:spPr/>
      <dgm:t>
        <a:bodyPr/>
        <a:lstStyle/>
        <a:p>
          <a:endParaRPr lang="en-US" sz="2000"/>
        </a:p>
      </dgm:t>
    </dgm:pt>
    <dgm:pt modelId="{E651EEB8-EEDB-4C64-B9EA-9ECF76A94281}" type="sibTrans" cxnId="{AA9B0827-D3AF-4E4B-89A0-3902B1CE7034}">
      <dgm:prSet/>
      <dgm:spPr/>
      <dgm:t>
        <a:bodyPr/>
        <a:lstStyle/>
        <a:p>
          <a:endParaRPr lang="en-US" sz="2000"/>
        </a:p>
      </dgm:t>
    </dgm:pt>
    <dgm:pt modelId="{12E3FC6C-EC37-43BA-AFE9-EF24822E72F4}">
      <dgm:prSet custT="1"/>
      <dgm:spPr/>
      <dgm:t>
        <a:bodyPr/>
        <a:lstStyle/>
        <a:p>
          <a:r>
            <a:rPr lang="en-US" sz="1400" dirty="0"/>
            <a:t>Do we stop or taper?</a:t>
          </a:r>
        </a:p>
      </dgm:t>
    </dgm:pt>
    <dgm:pt modelId="{720A761D-1806-4C98-B5D5-E205E997C874}" type="parTrans" cxnId="{5D5B8183-6379-461E-9E26-EF4088536CF4}">
      <dgm:prSet/>
      <dgm:spPr/>
      <dgm:t>
        <a:bodyPr/>
        <a:lstStyle/>
        <a:p>
          <a:endParaRPr lang="en-US" sz="2000"/>
        </a:p>
      </dgm:t>
    </dgm:pt>
    <dgm:pt modelId="{A40E6878-27BF-468C-862A-1B303861EBF7}" type="sibTrans" cxnId="{5D5B8183-6379-461E-9E26-EF4088536CF4}">
      <dgm:prSet/>
      <dgm:spPr/>
      <dgm:t>
        <a:bodyPr/>
        <a:lstStyle/>
        <a:p>
          <a:endParaRPr lang="en-US" sz="2000"/>
        </a:p>
      </dgm:t>
    </dgm:pt>
    <dgm:pt modelId="{C60C4FBE-AA43-4834-BE8E-158E11FF2D59}">
      <dgm:prSet custT="1"/>
      <dgm:spPr/>
      <dgm:t>
        <a:bodyPr/>
        <a:lstStyle/>
        <a:p>
          <a:r>
            <a:rPr lang="en-US" sz="1400" dirty="0"/>
            <a:t>What are the expected adverse events with steroid?</a:t>
          </a:r>
        </a:p>
      </dgm:t>
    </dgm:pt>
    <dgm:pt modelId="{D8407B78-6310-41B8-9C75-63EF621E4CDE}" type="parTrans" cxnId="{AE329461-DBC6-4B84-A7E7-795C53426AF6}">
      <dgm:prSet/>
      <dgm:spPr/>
      <dgm:t>
        <a:bodyPr/>
        <a:lstStyle/>
        <a:p>
          <a:endParaRPr lang="en-US" sz="2000"/>
        </a:p>
      </dgm:t>
    </dgm:pt>
    <dgm:pt modelId="{73F9A60C-AC8B-43D0-A59D-A236093D9DF2}" type="sibTrans" cxnId="{AE329461-DBC6-4B84-A7E7-795C53426AF6}">
      <dgm:prSet/>
      <dgm:spPr/>
      <dgm:t>
        <a:bodyPr/>
        <a:lstStyle/>
        <a:p>
          <a:endParaRPr lang="en-US" sz="2000"/>
        </a:p>
      </dgm:t>
    </dgm:pt>
    <dgm:pt modelId="{BFB68456-135C-42C2-9D4F-9BAC6F914FBA}">
      <dgm:prSet custT="1"/>
      <dgm:spPr/>
      <dgm:t>
        <a:bodyPr/>
        <a:lstStyle/>
        <a:p>
          <a:r>
            <a:rPr lang="en-US" sz="1000" b="1" dirty="0"/>
            <a:t>Relative adrenal insufficiency</a:t>
          </a:r>
        </a:p>
      </dgm:t>
    </dgm:pt>
    <dgm:pt modelId="{DAC51FBD-C147-4898-86F7-A6A5DC5108C5}" type="parTrans" cxnId="{D3C1F2EE-7560-4C4C-A91D-24404C710010}">
      <dgm:prSet/>
      <dgm:spPr/>
      <dgm:t>
        <a:bodyPr/>
        <a:lstStyle/>
        <a:p>
          <a:endParaRPr lang="en-US" sz="2000"/>
        </a:p>
      </dgm:t>
    </dgm:pt>
    <dgm:pt modelId="{B7FEE1AD-0F06-4C93-A1B4-D79D9800C916}" type="sibTrans" cxnId="{D3C1F2EE-7560-4C4C-A91D-24404C710010}">
      <dgm:prSet/>
      <dgm:spPr/>
      <dgm:t>
        <a:bodyPr/>
        <a:lstStyle/>
        <a:p>
          <a:endParaRPr lang="en-US" sz="2000"/>
        </a:p>
      </dgm:t>
    </dgm:pt>
    <dgm:pt modelId="{7922FDAF-F35C-40D4-85CE-CACEC3AD9065}">
      <dgm:prSet custT="1"/>
      <dgm:spPr/>
      <dgm:t>
        <a:bodyPr/>
        <a:lstStyle/>
        <a:p>
          <a:r>
            <a:rPr lang="en-US" sz="1000" b="1" dirty="0"/>
            <a:t>Shock reversal</a:t>
          </a:r>
        </a:p>
      </dgm:t>
    </dgm:pt>
    <dgm:pt modelId="{86A7378D-DA8F-454E-A4CD-E25D6DACDC53}" type="parTrans" cxnId="{8B56A8BD-16F9-4513-A51C-60F9CFA6E5BD}">
      <dgm:prSet/>
      <dgm:spPr/>
      <dgm:t>
        <a:bodyPr/>
        <a:lstStyle/>
        <a:p>
          <a:endParaRPr lang="en-US" sz="2000"/>
        </a:p>
      </dgm:t>
    </dgm:pt>
    <dgm:pt modelId="{C8B88FC4-D815-4BBC-A260-AED7F05F2DAF}" type="sibTrans" cxnId="{8B56A8BD-16F9-4513-A51C-60F9CFA6E5BD}">
      <dgm:prSet/>
      <dgm:spPr/>
      <dgm:t>
        <a:bodyPr/>
        <a:lstStyle/>
        <a:p>
          <a:endParaRPr lang="en-US" sz="2000"/>
        </a:p>
      </dgm:t>
    </dgm:pt>
    <dgm:pt modelId="{66D359C9-652E-4313-9F45-94F2A25324D0}">
      <dgm:prSet custT="1"/>
      <dgm:spPr/>
      <dgm:t>
        <a:bodyPr/>
        <a:lstStyle/>
        <a:p>
          <a:r>
            <a:rPr lang="en-US" sz="1000" b="1" dirty="0"/>
            <a:t>No</a:t>
          </a:r>
        </a:p>
      </dgm:t>
    </dgm:pt>
    <dgm:pt modelId="{BE488CBD-4A39-4B69-9BF4-1C5129F0EF8F}" type="parTrans" cxnId="{687D3B72-1E71-4D0B-8F0F-BD8E4AD8D01A}">
      <dgm:prSet/>
      <dgm:spPr/>
      <dgm:t>
        <a:bodyPr/>
        <a:lstStyle/>
        <a:p>
          <a:endParaRPr lang="en-US" sz="2000"/>
        </a:p>
      </dgm:t>
    </dgm:pt>
    <dgm:pt modelId="{00359886-CBC3-4007-9133-E5DEDC9FEA70}" type="sibTrans" cxnId="{687D3B72-1E71-4D0B-8F0F-BD8E4AD8D01A}">
      <dgm:prSet/>
      <dgm:spPr/>
      <dgm:t>
        <a:bodyPr/>
        <a:lstStyle/>
        <a:p>
          <a:endParaRPr lang="en-US" sz="2000"/>
        </a:p>
      </dgm:t>
    </dgm:pt>
    <dgm:pt modelId="{EB300AED-BC04-49AF-9AE5-2E46B6982A62}">
      <dgm:prSet custT="1"/>
      <dgm:spPr/>
      <dgm:t>
        <a:bodyPr/>
        <a:lstStyle/>
        <a:p>
          <a:r>
            <a:rPr lang="en-US" sz="1000" b="1" dirty="0"/>
            <a:t>No</a:t>
          </a:r>
        </a:p>
      </dgm:t>
    </dgm:pt>
    <dgm:pt modelId="{06B8E98E-EF50-4225-ABBB-334E5B4ECBE5}" type="parTrans" cxnId="{CDF4EEE8-3864-40CB-99B1-F8D7430CDEDF}">
      <dgm:prSet/>
      <dgm:spPr/>
      <dgm:t>
        <a:bodyPr/>
        <a:lstStyle/>
        <a:p>
          <a:endParaRPr lang="en-US" sz="2000"/>
        </a:p>
      </dgm:t>
    </dgm:pt>
    <dgm:pt modelId="{F030A161-5B8C-4B10-BF61-D07CC47520C0}" type="sibTrans" cxnId="{CDF4EEE8-3864-40CB-99B1-F8D7430CDEDF}">
      <dgm:prSet/>
      <dgm:spPr/>
      <dgm:t>
        <a:bodyPr/>
        <a:lstStyle/>
        <a:p>
          <a:endParaRPr lang="en-US" sz="2000"/>
        </a:p>
      </dgm:t>
    </dgm:pt>
    <dgm:pt modelId="{B64DB8C6-1CE2-4495-9C59-7EE3D0DF1317}">
      <dgm:prSet custT="1"/>
      <dgm:spPr/>
      <dgm:t>
        <a:bodyPr/>
        <a:lstStyle/>
        <a:p>
          <a:r>
            <a:rPr lang="en-US" sz="1000" b="1" dirty="0"/>
            <a:t>Ongoing vasopressor support</a:t>
          </a:r>
        </a:p>
      </dgm:t>
    </dgm:pt>
    <dgm:pt modelId="{14A1F00D-D3FF-44A8-B4B2-D2FE212DB9BF}" type="parTrans" cxnId="{301A4B21-82B2-4B3D-9148-81F2D57070D5}">
      <dgm:prSet/>
      <dgm:spPr/>
      <dgm:t>
        <a:bodyPr/>
        <a:lstStyle/>
        <a:p>
          <a:endParaRPr lang="en-US" sz="2000"/>
        </a:p>
      </dgm:t>
    </dgm:pt>
    <dgm:pt modelId="{75C05755-DDE4-457F-A205-B5BC9FB832DB}" type="sibTrans" cxnId="{301A4B21-82B2-4B3D-9148-81F2D57070D5}">
      <dgm:prSet/>
      <dgm:spPr/>
      <dgm:t>
        <a:bodyPr/>
        <a:lstStyle/>
        <a:p>
          <a:endParaRPr lang="en-US" sz="2000"/>
        </a:p>
      </dgm:t>
    </dgm:pt>
    <dgm:pt modelId="{638890DE-F027-460B-90AB-72FC2BC51AD7}">
      <dgm:prSet custT="1"/>
      <dgm:spPr/>
      <dgm:t>
        <a:bodyPr/>
        <a:lstStyle/>
        <a:p>
          <a:r>
            <a:rPr lang="en-US" sz="1000" b="1" dirty="0"/>
            <a:t>Maybe</a:t>
          </a:r>
        </a:p>
      </dgm:t>
    </dgm:pt>
    <dgm:pt modelId="{8AAE25B1-DCD2-4A0D-997C-174322383AAB}" type="parTrans" cxnId="{6DAAC1FC-1B18-4DEB-BE8E-0EF16B1E0807}">
      <dgm:prSet/>
      <dgm:spPr/>
      <dgm:t>
        <a:bodyPr/>
        <a:lstStyle/>
        <a:p>
          <a:endParaRPr lang="en-US" sz="2000"/>
        </a:p>
      </dgm:t>
    </dgm:pt>
    <dgm:pt modelId="{C86EBC4C-E259-4BBC-9108-9724B2472F94}" type="sibTrans" cxnId="{6DAAC1FC-1B18-4DEB-BE8E-0EF16B1E0807}">
      <dgm:prSet/>
      <dgm:spPr/>
      <dgm:t>
        <a:bodyPr/>
        <a:lstStyle/>
        <a:p>
          <a:endParaRPr lang="en-US" sz="2000"/>
        </a:p>
      </dgm:t>
    </dgm:pt>
    <dgm:pt modelId="{856F4624-C0A9-4B31-BD9E-1B24FB75267B}">
      <dgm:prSet custT="1"/>
      <dgm:spPr/>
      <dgm:t>
        <a:bodyPr/>
        <a:lstStyle/>
        <a:p>
          <a:r>
            <a:rPr lang="en-US" sz="1000" b="1" dirty="0"/>
            <a:t>Muscle weakness and hypernatremia</a:t>
          </a:r>
        </a:p>
      </dgm:t>
    </dgm:pt>
    <dgm:pt modelId="{8BE0C446-6F88-472A-ABC5-9F298D0925F6}" type="parTrans" cxnId="{8699F30A-9283-4A10-BB8C-5CE79213DCBD}">
      <dgm:prSet/>
      <dgm:spPr/>
      <dgm:t>
        <a:bodyPr/>
        <a:lstStyle/>
        <a:p>
          <a:endParaRPr lang="en-US" sz="2000"/>
        </a:p>
      </dgm:t>
    </dgm:pt>
    <dgm:pt modelId="{ECBAEBA3-6420-4AD8-9FA9-45F0FDA42DCB}" type="sibTrans" cxnId="{8699F30A-9283-4A10-BB8C-5CE79213DCBD}">
      <dgm:prSet/>
      <dgm:spPr/>
      <dgm:t>
        <a:bodyPr/>
        <a:lstStyle/>
        <a:p>
          <a:endParaRPr lang="en-US" sz="2000"/>
        </a:p>
      </dgm:t>
    </dgm:pt>
    <dgm:pt modelId="{A9C8B130-6984-40EB-BC5B-F0662E9BB9F7}">
      <dgm:prSet custT="1"/>
      <dgm:spPr/>
      <dgm:t>
        <a:bodyPr/>
        <a:lstStyle/>
        <a:p>
          <a:r>
            <a:rPr lang="en-US" sz="1000" b="1" dirty="0"/>
            <a:t>Till shock reversal</a:t>
          </a:r>
        </a:p>
      </dgm:t>
    </dgm:pt>
    <dgm:pt modelId="{F3A03EE5-730F-46C4-82BF-F04599D416F3}" type="parTrans" cxnId="{79813CE4-0D0A-44F5-86B1-E96E0DBB2AE3}">
      <dgm:prSet/>
      <dgm:spPr/>
      <dgm:t>
        <a:bodyPr/>
        <a:lstStyle/>
        <a:p>
          <a:endParaRPr lang="en-US" sz="2000"/>
        </a:p>
      </dgm:t>
    </dgm:pt>
    <dgm:pt modelId="{F89DAFAC-E7EA-4A78-9FA7-B8A958CD401F}" type="sibTrans" cxnId="{79813CE4-0D0A-44F5-86B1-E96E0DBB2AE3}">
      <dgm:prSet/>
      <dgm:spPr/>
      <dgm:t>
        <a:bodyPr/>
        <a:lstStyle/>
        <a:p>
          <a:endParaRPr lang="en-US" sz="2000"/>
        </a:p>
      </dgm:t>
    </dgm:pt>
    <dgm:pt modelId="{D06ACD54-879D-48F1-9236-6EF85A7F583C}">
      <dgm:prSet custT="1"/>
      <dgm:spPr/>
      <dgm:t>
        <a:bodyPr/>
        <a:lstStyle/>
        <a:p>
          <a:r>
            <a:rPr lang="en-US" sz="1000" b="1" dirty="0"/>
            <a:t>Stop</a:t>
          </a:r>
        </a:p>
      </dgm:t>
    </dgm:pt>
    <dgm:pt modelId="{8F34554D-31BB-4008-93F5-F1511154C623}" type="parTrans" cxnId="{5492DBE5-AA3E-44FD-93A9-71BA95ADAC7A}">
      <dgm:prSet/>
      <dgm:spPr/>
      <dgm:t>
        <a:bodyPr/>
        <a:lstStyle/>
        <a:p>
          <a:endParaRPr lang="en-US" sz="2000"/>
        </a:p>
      </dgm:t>
    </dgm:pt>
    <dgm:pt modelId="{0D653FD3-C33C-450C-B0A5-BB4F89AB7B4F}" type="sibTrans" cxnId="{5492DBE5-AA3E-44FD-93A9-71BA95ADAC7A}">
      <dgm:prSet/>
      <dgm:spPr/>
      <dgm:t>
        <a:bodyPr/>
        <a:lstStyle/>
        <a:p>
          <a:endParaRPr lang="en-US" sz="2000"/>
        </a:p>
      </dgm:t>
    </dgm:pt>
    <dgm:pt modelId="{5823852A-FC75-48A9-AA80-E5324F5009BD}" type="pres">
      <dgm:prSet presAssocID="{DFADC6E8-BF3D-40F9-B6F9-5235DD399EAD}" presName="Name0" presStyleCnt="0">
        <dgm:presLayoutVars>
          <dgm:dir/>
          <dgm:resizeHandles val="exact"/>
        </dgm:presLayoutVars>
      </dgm:prSet>
      <dgm:spPr/>
    </dgm:pt>
    <dgm:pt modelId="{CEAB546C-013D-4E2A-A1F1-E88D58AFE958}" type="pres">
      <dgm:prSet presAssocID="{45272317-B6A9-413D-B4E1-5DAA42C014CE}" presName="compNode" presStyleCnt="0"/>
      <dgm:spPr/>
    </dgm:pt>
    <dgm:pt modelId="{6D350962-5EDA-48A3-A73A-7492AC92A246}" type="pres">
      <dgm:prSet presAssocID="{45272317-B6A9-413D-B4E1-5DAA42C014CE}" presName="pictRect" presStyleLbl="node1" presStyleIdx="0" presStyleCnt="9"/>
      <dgm:spPr/>
    </dgm:pt>
    <dgm:pt modelId="{BF15168F-C33C-4C0B-A2F1-3C14A3BB09B0}" type="pres">
      <dgm:prSet presAssocID="{45272317-B6A9-413D-B4E1-5DAA42C014CE}" presName="textRect" presStyleLbl="revTx" presStyleIdx="0" presStyleCnt="9">
        <dgm:presLayoutVars>
          <dgm:bulletEnabled val="1"/>
        </dgm:presLayoutVars>
      </dgm:prSet>
      <dgm:spPr/>
    </dgm:pt>
    <dgm:pt modelId="{DA1A7445-E3FE-48E6-9A06-614B75A07726}" type="pres">
      <dgm:prSet presAssocID="{39AE9A15-0314-4736-9015-152C9EF30B3A}" presName="sibTrans" presStyleLbl="sibTrans2D1" presStyleIdx="0" presStyleCnt="0"/>
      <dgm:spPr/>
    </dgm:pt>
    <dgm:pt modelId="{E5E632B2-B205-4045-A290-62871670C3CF}" type="pres">
      <dgm:prSet presAssocID="{F4DAAACB-8572-4118-B4F4-EF4606390E35}" presName="compNode" presStyleCnt="0"/>
      <dgm:spPr/>
    </dgm:pt>
    <dgm:pt modelId="{461D90EE-8A74-4F0C-8885-6066FB299297}" type="pres">
      <dgm:prSet presAssocID="{F4DAAACB-8572-4118-B4F4-EF4606390E35}" presName="pictRect" presStyleLbl="node1" presStyleIdx="1" presStyleCnt="9"/>
      <dgm:spPr/>
    </dgm:pt>
    <dgm:pt modelId="{92E8210F-9EF9-4B1E-915E-624C62A7227A}" type="pres">
      <dgm:prSet presAssocID="{F4DAAACB-8572-4118-B4F4-EF4606390E35}" presName="textRect" presStyleLbl="revTx" presStyleIdx="1" presStyleCnt="9">
        <dgm:presLayoutVars>
          <dgm:bulletEnabled val="1"/>
        </dgm:presLayoutVars>
      </dgm:prSet>
      <dgm:spPr/>
    </dgm:pt>
    <dgm:pt modelId="{7D76C8E1-EAF6-4C7A-AC52-34044737181B}" type="pres">
      <dgm:prSet presAssocID="{7F8F6070-77C1-4878-815B-B6ACE155D28A}" presName="sibTrans" presStyleLbl="sibTrans2D1" presStyleIdx="0" presStyleCnt="0"/>
      <dgm:spPr/>
    </dgm:pt>
    <dgm:pt modelId="{31CA7CE0-0AE6-4CD9-86AC-D58F80BD87F4}" type="pres">
      <dgm:prSet presAssocID="{873A8D5D-7F7B-4D51-B439-3D9518D9C5D6}" presName="compNode" presStyleCnt="0"/>
      <dgm:spPr/>
    </dgm:pt>
    <dgm:pt modelId="{AD0FBDB3-7C40-49BE-B576-EC5EC69771FA}" type="pres">
      <dgm:prSet presAssocID="{873A8D5D-7F7B-4D51-B439-3D9518D9C5D6}" presName="pictRect" presStyleLbl="node1" presStyleIdx="2" presStyleCnt="9"/>
      <dgm:spPr/>
    </dgm:pt>
    <dgm:pt modelId="{35BB8F47-88B9-4056-B90C-B5334222E96C}" type="pres">
      <dgm:prSet presAssocID="{873A8D5D-7F7B-4D51-B439-3D9518D9C5D6}" presName="textRect" presStyleLbl="revTx" presStyleIdx="2" presStyleCnt="9">
        <dgm:presLayoutVars>
          <dgm:bulletEnabled val="1"/>
        </dgm:presLayoutVars>
      </dgm:prSet>
      <dgm:spPr/>
    </dgm:pt>
    <dgm:pt modelId="{6A039777-CECB-4E2E-B66F-775643338A98}" type="pres">
      <dgm:prSet presAssocID="{7256779F-2127-4129-8F93-64862FCE9C09}" presName="sibTrans" presStyleLbl="sibTrans2D1" presStyleIdx="0" presStyleCnt="0"/>
      <dgm:spPr/>
    </dgm:pt>
    <dgm:pt modelId="{580FB5CE-6C1C-45DE-9BF2-F90463672471}" type="pres">
      <dgm:prSet presAssocID="{47ED49CE-D91C-46F2-A413-82184967A88D}" presName="compNode" presStyleCnt="0"/>
      <dgm:spPr/>
    </dgm:pt>
    <dgm:pt modelId="{F5B00AD5-5097-4839-A827-256DCD574140}" type="pres">
      <dgm:prSet presAssocID="{47ED49CE-D91C-46F2-A413-82184967A88D}" presName="pictRect" presStyleLbl="node1" presStyleIdx="3" presStyleCnt="9"/>
      <dgm:spPr/>
    </dgm:pt>
    <dgm:pt modelId="{7521E9B6-2FA4-4216-A592-BF59B569409E}" type="pres">
      <dgm:prSet presAssocID="{47ED49CE-D91C-46F2-A413-82184967A88D}" presName="textRect" presStyleLbl="revTx" presStyleIdx="3" presStyleCnt="9">
        <dgm:presLayoutVars>
          <dgm:bulletEnabled val="1"/>
        </dgm:presLayoutVars>
      </dgm:prSet>
      <dgm:spPr/>
    </dgm:pt>
    <dgm:pt modelId="{644072BD-A9E2-4205-86C7-5557A1C016A4}" type="pres">
      <dgm:prSet presAssocID="{B5EA46D9-BFD3-427D-BFAF-09AC44FE710A}" presName="sibTrans" presStyleLbl="sibTrans2D1" presStyleIdx="0" presStyleCnt="0"/>
      <dgm:spPr/>
    </dgm:pt>
    <dgm:pt modelId="{771D93A4-405B-4296-972D-3508A59E39F9}" type="pres">
      <dgm:prSet presAssocID="{392CB865-21E6-4FBC-A240-E3714428BE40}" presName="compNode" presStyleCnt="0"/>
      <dgm:spPr/>
    </dgm:pt>
    <dgm:pt modelId="{705B6AD8-6C20-43F9-9640-0DCA284AC5BB}" type="pres">
      <dgm:prSet presAssocID="{392CB865-21E6-4FBC-A240-E3714428BE40}" presName="pictRect" presStyleLbl="node1" presStyleIdx="4" presStyleCnt="9"/>
      <dgm:spPr/>
    </dgm:pt>
    <dgm:pt modelId="{38B90795-45F6-403F-B905-A9FB3DD78D82}" type="pres">
      <dgm:prSet presAssocID="{392CB865-21E6-4FBC-A240-E3714428BE40}" presName="textRect" presStyleLbl="revTx" presStyleIdx="4" presStyleCnt="9">
        <dgm:presLayoutVars>
          <dgm:bulletEnabled val="1"/>
        </dgm:presLayoutVars>
      </dgm:prSet>
      <dgm:spPr/>
    </dgm:pt>
    <dgm:pt modelId="{E8DCA9DF-9BCF-4783-A26D-3E176FF2DC05}" type="pres">
      <dgm:prSet presAssocID="{E651EEB8-EEDB-4C64-B9EA-9ECF76A94281}" presName="sibTrans" presStyleLbl="sibTrans2D1" presStyleIdx="0" presStyleCnt="0"/>
      <dgm:spPr/>
    </dgm:pt>
    <dgm:pt modelId="{3172A87C-539C-4C4A-A481-94F9B3B7AE6D}" type="pres">
      <dgm:prSet presAssocID="{758883F4-DDA3-440B-BDAF-91654E21B44B}" presName="compNode" presStyleCnt="0"/>
      <dgm:spPr/>
    </dgm:pt>
    <dgm:pt modelId="{9884505D-5467-4CCA-9954-3E550BF46734}" type="pres">
      <dgm:prSet presAssocID="{758883F4-DDA3-440B-BDAF-91654E21B44B}" presName="pictRect" presStyleLbl="node1" presStyleIdx="5" presStyleCnt="9"/>
      <dgm:spPr/>
    </dgm:pt>
    <dgm:pt modelId="{5CABEE3B-9704-44D8-BF06-53A799FFE779}" type="pres">
      <dgm:prSet presAssocID="{758883F4-DDA3-440B-BDAF-91654E21B44B}" presName="textRect" presStyleLbl="revTx" presStyleIdx="5" presStyleCnt="9">
        <dgm:presLayoutVars>
          <dgm:bulletEnabled val="1"/>
        </dgm:presLayoutVars>
      </dgm:prSet>
      <dgm:spPr/>
    </dgm:pt>
    <dgm:pt modelId="{4A790C1C-90A8-4A7D-9817-03C6FDECC175}" type="pres">
      <dgm:prSet presAssocID="{162D7300-6E67-40C7-8250-B5EBC160F1EB}" presName="sibTrans" presStyleLbl="sibTrans2D1" presStyleIdx="0" presStyleCnt="0"/>
      <dgm:spPr/>
    </dgm:pt>
    <dgm:pt modelId="{740A825D-95C7-45AA-AA19-0EFB8FE3BA6C}" type="pres">
      <dgm:prSet presAssocID="{C60C4FBE-AA43-4834-BE8E-158E11FF2D59}" presName="compNode" presStyleCnt="0"/>
      <dgm:spPr/>
    </dgm:pt>
    <dgm:pt modelId="{D5C8B374-DC58-4350-8348-4C47E9360BE8}" type="pres">
      <dgm:prSet presAssocID="{C60C4FBE-AA43-4834-BE8E-158E11FF2D59}" presName="pictRect" presStyleLbl="node1" presStyleIdx="6" presStyleCnt="9"/>
      <dgm:spPr/>
    </dgm:pt>
    <dgm:pt modelId="{C9BBB2C6-7158-4718-93B3-3E9D62906F1C}" type="pres">
      <dgm:prSet presAssocID="{C60C4FBE-AA43-4834-BE8E-158E11FF2D59}" presName="textRect" presStyleLbl="revTx" presStyleIdx="6" presStyleCnt="9">
        <dgm:presLayoutVars>
          <dgm:bulletEnabled val="1"/>
        </dgm:presLayoutVars>
      </dgm:prSet>
      <dgm:spPr/>
    </dgm:pt>
    <dgm:pt modelId="{2D1C6E93-7836-4303-BEBE-4B5C7963E48A}" type="pres">
      <dgm:prSet presAssocID="{73F9A60C-AC8B-43D0-A59D-A236093D9DF2}" presName="sibTrans" presStyleLbl="sibTrans2D1" presStyleIdx="0" presStyleCnt="0"/>
      <dgm:spPr/>
    </dgm:pt>
    <dgm:pt modelId="{4E1B7476-4E88-47E5-8E34-AB4A0BF5921D}" type="pres">
      <dgm:prSet presAssocID="{7681C47D-D390-4602-BE61-58C2F0817FBF}" presName="compNode" presStyleCnt="0"/>
      <dgm:spPr/>
    </dgm:pt>
    <dgm:pt modelId="{10034844-3611-4B17-B297-AD6E8BD0113C}" type="pres">
      <dgm:prSet presAssocID="{7681C47D-D390-4602-BE61-58C2F0817FBF}" presName="pictRect" presStyleLbl="node1" presStyleIdx="7" presStyleCnt="9"/>
      <dgm:spPr/>
    </dgm:pt>
    <dgm:pt modelId="{63F05B7A-3DB7-44CD-9830-6AEB446D27B1}" type="pres">
      <dgm:prSet presAssocID="{7681C47D-D390-4602-BE61-58C2F0817FBF}" presName="textRect" presStyleLbl="revTx" presStyleIdx="7" presStyleCnt="9">
        <dgm:presLayoutVars>
          <dgm:bulletEnabled val="1"/>
        </dgm:presLayoutVars>
      </dgm:prSet>
      <dgm:spPr/>
    </dgm:pt>
    <dgm:pt modelId="{5E4C97E0-F7A9-4C3A-87B8-BAFCA1A2A607}" type="pres">
      <dgm:prSet presAssocID="{E5BCE4BE-3A55-4BF6-BDD0-D095D2BC127B}" presName="sibTrans" presStyleLbl="sibTrans2D1" presStyleIdx="0" presStyleCnt="0"/>
      <dgm:spPr/>
    </dgm:pt>
    <dgm:pt modelId="{80F817A2-F2B4-4FEF-AE3E-BAF560474072}" type="pres">
      <dgm:prSet presAssocID="{12E3FC6C-EC37-43BA-AFE9-EF24822E72F4}" presName="compNode" presStyleCnt="0"/>
      <dgm:spPr/>
    </dgm:pt>
    <dgm:pt modelId="{DC7CCB50-F755-49B7-B2BF-03EC900A29C0}" type="pres">
      <dgm:prSet presAssocID="{12E3FC6C-EC37-43BA-AFE9-EF24822E72F4}" presName="pictRect" presStyleLbl="node1" presStyleIdx="8" presStyleCnt="9"/>
      <dgm:spPr/>
    </dgm:pt>
    <dgm:pt modelId="{8B0D9318-5E46-4050-BB43-9E23C0160AFD}" type="pres">
      <dgm:prSet presAssocID="{12E3FC6C-EC37-43BA-AFE9-EF24822E72F4}" presName="textRect" presStyleLbl="revTx" presStyleIdx="8" presStyleCnt="9">
        <dgm:presLayoutVars>
          <dgm:bulletEnabled val="1"/>
        </dgm:presLayoutVars>
      </dgm:prSet>
      <dgm:spPr/>
    </dgm:pt>
  </dgm:ptLst>
  <dgm:cxnLst>
    <dgm:cxn modelId="{F63FBF08-9F32-40B1-B2ED-81757D77BA3D}" type="presOf" srcId="{EB300AED-BC04-49AF-9AE5-2E46B6982A62}" destId="{7521E9B6-2FA4-4216-A592-BF59B569409E}" srcOrd="0" destOrd="1" presId="urn:microsoft.com/office/officeart/2005/8/layout/pList1"/>
    <dgm:cxn modelId="{8699F30A-9283-4A10-BB8C-5CE79213DCBD}" srcId="{C60C4FBE-AA43-4834-BE8E-158E11FF2D59}" destId="{856F4624-C0A9-4B31-BD9E-1B24FB75267B}" srcOrd="0" destOrd="0" parTransId="{8BE0C446-6F88-472A-ABC5-9F298D0925F6}" sibTransId="{ECBAEBA3-6420-4AD8-9FA9-45F0FDA42DCB}"/>
    <dgm:cxn modelId="{959E330F-07E8-486C-B7C4-28BEEDFB4C14}" type="presOf" srcId="{162D7300-6E67-40C7-8250-B5EBC160F1EB}" destId="{4A790C1C-90A8-4A7D-9817-03C6FDECC175}" srcOrd="0" destOrd="0" presId="urn:microsoft.com/office/officeart/2005/8/layout/pList1"/>
    <dgm:cxn modelId="{10D5DC20-5CE1-4F98-B744-2AE5B9EDD1EC}" type="presOf" srcId="{A9C8B130-6984-40EB-BC5B-F0662E9BB9F7}" destId="{63F05B7A-3DB7-44CD-9830-6AEB446D27B1}" srcOrd="0" destOrd="1" presId="urn:microsoft.com/office/officeart/2005/8/layout/pList1"/>
    <dgm:cxn modelId="{301A4B21-82B2-4B3D-9148-81F2D57070D5}" srcId="{392CB865-21E6-4FBC-A240-E3714428BE40}" destId="{B64DB8C6-1CE2-4495-9C59-7EE3D0DF1317}" srcOrd="0" destOrd="0" parTransId="{14A1F00D-D3FF-44A8-B4B2-D2FE212DB9BF}" sibTransId="{75C05755-DDE4-457F-A205-B5BC9FB832DB}"/>
    <dgm:cxn modelId="{AA9B0827-D3AF-4E4B-89A0-3902B1CE7034}" srcId="{DFADC6E8-BF3D-40F9-B6F9-5235DD399EAD}" destId="{392CB865-21E6-4FBC-A240-E3714428BE40}" srcOrd="4" destOrd="0" parTransId="{98FA9B36-D9E6-496A-B634-823630B77240}" sibTransId="{E651EEB8-EEDB-4C64-B9EA-9ECF76A94281}"/>
    <dgm:cxn modelId="{D67FF729-C462-4307-85CB-5A6D00858986}" type="presOf" srcId="{45272317-B6A9-413D-B4E1-5DAA42C014CE}" destId="{BF15168F-C33C-4C0B-A2F1-3C14A3BB09B0}" srcOrd="0" destOrd="0" presId="urn:microsoft.com/office/officeart/2005/8/layout/pList1"/>
    <dgm:cxn modelId="{E6BC5F3E-CA02-4EE3-9034-19F314AC706A}" type="presOf" srcId="{7F8F6070-77C1-4878-815B-B6ACE155D28A}" destId="{7D76C8E1-EAF6-4C7A-AC52-34044737181B}" srcOrd="0" destOrd="0" presId="urn:microsoft.com/office/officeart/2005/8/layout/pList1"/>
    <dgm:cxn modelId="{AE329461-DBC6-4B84-A7E7-795C53426AF6}" srcId="{DFADC6E8-BF3D-40F9-B6F9-5235DD399EAD}" destId="{C60C4FBE-AA43-4834-BE8E-158E11FF2D59}" srcOrd="6" destOrd="0" parTransId="{D8407B78-6310-41B8-9C75-63EF621E4CDE}" sibTransId="{73F9A60C-AC8B-43D0-A59D-A236093D9DF2}"/>
    <dgm:cxn modelId="{207AF966-5FE8-4B90-B8B1-F62FD7511263}" type="presOf" srcId="{47ED49CE-D91C-46F2-A413-82184967A88D}" destId="{7521E9B6-2FA4-4216-A592-BF59B569409E}" srcOrd="0" destOrd="0" presId="urn:microsoft.com/office/officeart/2005/8/layout/pList1"/>
    <dgm:cxn modelId="{33158767-C50A-4F4A-82FB-2A0DD4EE3B02}" type="presOf" srcId="{392CB865-21E6-4FBC-A240-E3714428BE40}" destId="{38B90795-45F6-403F-B905-A9FB3DD78D82}" srcOrd="0" destOrd="0" presId="urn:microsoft.com/office/officeart/2005/8/layout/pList1"/>
    <dgm:cxn modelId="{5BDECD4A-36E0-4E25-9F6C-3625B31A9FE2}" type="presOf" srcId="{E5BCE4BE-3A55-4BF6-BDD0-D095D2BC127B}" destId="{5E4C97E0-F7A9-4C3A-87B8-BAFCA1A2A607}" srcOrd="0" destOrd="0" presId="urn:microsoft.com/office/officeart/2005/8/layout/pList1"/>
    <dgm:cxn modelId="{0FF6E24C-497E-4021-86FE-1C34B54FED60}" type="presOf" srcId="{638890DE-F027-460B-90AB-72FC2BC51AD7}" destId="{5CABEE3B-9704-44D8-BF06-53A799FFE779}" srcOrd="0" destOrd="1" presId="urn:microsoft.com/office/officeart/2005/8/layout/pList1"/>
    <dgm:cxn modelId="{5F7BB06D-323D-4390-B21D-C2A6C4B814DA}" type="presOf" srcId="{856F4624-C0A9-4B31-BD9E-1B24FB75267B}" destId="{C9BBB2C6-7158-4718-93B3-3E9D62906F1C}" srcOrd="0" destOrd="1" presId="urn:microsoft.com/office/officeart/2005/8/layout/pList1"/>
    <dgm:cxn modelId="{13011450-E35B-4D8E-AD21-6FE999C67746}" type="presOf" srcId="{F4DAAACB-8572-4118-B4F4-EF4606390E35}" destId="{92E8210F-9EF9-4B1E-915E-624C62A7227A}" srcOrd="0" destOrd="0" presId="urn:microsoft.com/office/officeart/2005/8/layout/pList1"/>
    <dgm:cxn modelId="{687D3B72-1E71-4D0B-8F0F-BD8E4AD8D01A}" srcId="{873A8D5D-7F7B-4D51-B439-3D9518D9C5D6}" destId="{66D359C9-652E-4313-9F45-94F2A25324D0}" srcOrd="0" destOrd="0" parTransId="{BE488CBD-4A39-4B69-9BF4-1C5129F0EF8F}" sibTransId="{00359886-CBC3-4007-9133-E5DEDC9FEA70}"/>
    <dgm:cxn modelId="{13F29552-5D45-45A9-A3D0-5045A6F6AC7D}" srcId="{DFADC6E8-BF3D-40F9-B6F9-5235DD399EAD}" destId="{873A8D5D-7F7B-4D51-B439-3D9518D9C5D6}" srcOrd="2" destOrd="0" parTransId="{C969E1E6-A72C-438C-A68D-9E3E7EF80D86}" sibTransId="{7256779F-2127-4129-8F93-64862FCE9C09}"/>
    <dgm:cxn modelId="{9E363677-458A-40E2-AF0B-E17D71B6DF33}" type="presOf" srcId="{D06ACD54-879D-48F1-9236-6EF85A7F583C}" destId="{8B0D9318-5E46-4050-BB43-9E23C0160AFD}" srcOrd="0" destOrd="1" presId="urn:microsoft.com/office/officeart/2005/8/layout/pList1"/>
    <dgm:cxn modelId="{3CC4E97D-888D-405B-A795-6960E9D2AAF0}" srcId="{DFADC6E8-BF3D-40F9-B6F9-5235DD399EAD}" destId="{7681C47D-D390-4602-BE61-58C2F0817FBF}" srcOrd="7" destOrd="0" parTransId="{16BEA669-1006-4ADC-8017-2150F316ECD8}" sibTransId="{E5BCE4BE-3A55-4BF6-BDD0-D095D2BC127B}"/>
    <dgm:cxn modelId="{105BD87E-A15F-4E66-9294-09A1AC3DB9EB}" type="presOf" srcId="{12E3FC6C-EC37-43BA-AFE9-EF24822E72F4}" destId="{8B0D9318-5E46-4050-BB43-9E23C0160AFD}" srcOrd="0" destOrd="0" presId="urn:microsoft.com/office/officeart/2005/8/layout/pList1"/>
    <dgm:cxn modelId="{BBED1A7F-C879-4715-8276-CBDCCA5F67BD}" srcId="{DFADC6E8-BF3D-40F9-B6F9-5235DD399EAD}" destId="{F4DAAACB-8572-4118-B4F4-EF4606390E35}" srcOrd="1" destOrd="0" parTransId="{DD8C84D3-07A1-430B-802D-D27FF9821CDD}" sibTransId="{7F8F6070-77C1-4878-815B-B6ACE155D28A}"/>
    <dgm:cxn modelId="{5D5B8183-6379-461E-9E26-EF4088536CF4}" srcId="{DFADC6E8-BF3D-40F9-B6F9-5235DD399EAD}" destId="{12E3FC6C-EC37-43BA-AFE9-EF24822E72F4}" srcOrd="8" destOrd="0" parTransId="{720A761D-1806-4C98-B5D5-E205E997C874}" sibTransId="{A40E6878-27BF-468C-862A-1B303861EBF7}"/>
    <dgm:cxn modelId="{9078F48A-AC68-4F47-9C23-98B3692E2D14}" type="presOf" srcId="{E651EEB8-EEDB-4C64-B9EA-9ECF76A94281}" destId="{E8DCA9DF-9BCF-4783-A26D-3E176FF2DC05}" srcOrd="0" destOrd="0" presId="urn:microsoft.com/office/officeart/2005/8/layout/pList1"/>
    <dgm:cxn modelId="{B00D21A0-E331-43F6-9829-16C6558DDD10}" type="presOf" srcId="{B64DB8C6-1CE2-4495-9C59-7EE3D0DF1317}" destId="{38B90795-45F6-403F-B905-A9FB3DD78D82}" srcOrd="0" destOrd="1" presId="urn:microsoft.com/office/officeart/2005/8/layout/pList1"/>
    <dgm:cxn modelId="{13B0A6AE-A328-4B9A-AE69-68022855CE7A}" type="presOf" srcId="{7681C47D-D390-4602-BE61-58C2F0817FBF}" destId="{63F05B7A-3DB7-44CD-9830-6AEB446D27B1}" srcOrd="0" destOrd="0" presId="urn:microsoft.com/office/officeart/2005/8/layout/pList1"/>
    <dgm:cxn modelId="{AB64A2B8-9AFA-4801-971C-F825BCCCB426}" srcId="{DFADC6E8-BF3D-40F9-B6F9-5235DD399EAD}" destId="{45272317-B6A9-413D-B4E1-5DAA42C014CE}" srcOrd="0" destOrd="0" parTransId="{9AD4388A-65ED-4198-8C40-307DDEFDFEA2}" sibTransId="{39AE9A15-0314-4736-9015-152C9EF30B3A}"/>
    <dgm:cxn modelId="{7269C5BB-CD81-4EB0-9992-3B8800049D45}" type="presOf" srcId="{758883F4-DDA3-440B-BDAF-91654E21B44B}" destId="{5CABEE3B-9704-44D8-BF06-53A799FFE779}" srcOrd="0" destOrd="0" presId="urn:microsoft.com/office/officeart/2005/8/layout/pList1"/>
    <dgm:cxn modelId="{091374BD-87A9-4221-A2D2-3E15D0B8CE2F}" type="presOf" srcId="{39AE9A15-0314-4736-9015-152C9EF30B3A}" destId="{DA1A7445-E3FE-48E6-9A06-614B75A07726}" srcOrd="0" destOrd="0" presId="urn:microsoft.com/office/officeart/2005/8/layout/pList1"/>
    <dgm:cxn modelId="{8B56A8BD-16F9-4513-A51C-60F9CFA6E5BD}" srcId="{F4DAAACB-8572-4118-B4F4-EF4606390E35}" destId="{7922FDAF-F35C-40D4-85CE-CACEC3AD9065}" srcOrd="0" destOrd="0" parTransId="{86A7378D-DA8F-454E-A4CD-E25D6DACDC53}" sibTransId="{C8B88FC4-D815-4BBC-A260-AED7F05F2DAF}"/>
    <dgm:cxn modelId="{B57961C1-897E-423D-93B9-CB447A31932F}" type="presOf" srcId="{BFB68456-135C-42C2-9D4F-9BAC6F914FBA}" destId="{BF15168F-C33C-4C0B-A2F1-3C14A3BB09B0}" srcOrd="0" destOrd="1" presId="urn:microsoft.com/office/officeart/2005/8/layout/pList1"/>
    <dgm:cxn modelId="{35A27DCA-7165-44FB-8547-B7FA2471D349}" type="presOf" srcId="{66D359C9-652E-4313-9F45-94F2A25324D0}" destId="{35BB8F47-88B9-4056-B90C-B5334222E96C}" srcOrd="0" destOrd="1" presId="urn:microsoft.com/office/officeart/2005/8/layout/pList1"/>
    <dgm:cxn modelId="{A80BDFCC-EC75-494F-AEA3-488FA6FDFD97}" type="presOf" srcId="{B5EA46D9-BFD3-427D-BFAF-09AC44FE710A}" destId="{644072BD-A9E2-4205-86C7-5557A1C016A4}" srcOrd="0" destOrd="0" presId="urn:microsoft.com/office/officeart/2005/8/layout/pList1"/>
    <dgm:cxn modelId="{050BDCD1-72AA-4CB8-81D2-9B70D245E8ED}" type="presOf" srcId="{7922FDAF-F35C-40D4-85CE-CACEC3AD9065}" destId="{92E8210F-9EF9-4B1E-915E-624C62A7227A}" srcOrd="0" destOrd="1" presId="urn:microsoft.com/office/officeart/2005/8/layout/pList1"/>
    <dgm:cxn modelId="{B13B4BD5-9F30-43A1-A252-1B42F2E22CA8}" type="presOf" srcId="{DFADC6E8-BF3D-40F9-B6F9-5235DD399EAD}" destId="{5823852A-FC75-48A9-AA80-E5324F5009BD}" srcOrd="0" destOrd="0" presId="urn:microsoft.com/office/officeart/2005/8/layout/pList1"/>
    <dgm:cxn modelId="{65B27AD8-C39E-4833-A50E-A66F9C527F14}" srcId="{DFADC6E8-BF3D-40F9-B6F9-5235DD399EAD}" destId="{758883F4-DDA3-440B-BDAF-91654E21B44B}" srcOrd="5" destOrd="0" parTransId="{3EE99C93-C3D9-410F-87A0-93B7927CD309}" sibTransId="{162D7300-6E67-40C7-8250-B5EBC160F1EB}"/>
    <dgm:cxn modelId="{D6D2DDDB-B162-4FDF-8A92-39E97BC037A1}" type="presOf" srcId="{73F9A60C-AC8B-43D0-A59D-A236093D9DF2}" destId="{2D1C6E93-7836-4303-BEBE-4B5C7963E48A}" srcOrd="0" destOrd="0" presId="urn:microsoft.com/office/officeart/2005/8/layout/pList1"/>
    <dgm:cxn modelId="{79813CE4-0D0A-44F5-86B1-E96E0DBB2AE3}" srcId="{7681C47D-D390-4602-BE61-58C2F0817FBF}" destId="{A9C8B130-6984-40EB-BC5B-F0662E9BB9F7}" srcOrd="0" destOrd="0" parTransId="{F3A03EE5-730F-46C4-82BF-F04599D416F3}" sibTransId="{F89DAFAC-E7EA-4A78-9FA7-B8A958CD401F}"/>
    <dgm:cxn modelId="{5492DBE5-AA3E-44FD-93A9-71BA95ADAC7A}" srcId="{12E3FC6C-EC37-43BA-AFE9-EF24822E72F4}" destId="{D06ACD54-879D-48F1-9236-6EF85A7F583C}" srcOrd="0" destOrd="0" parTransId="{8F34554D-31BB-4008-93F5-F1511154C623}" sibTransId="{0D653FD3-C33C-450C-B0A5-BB4F89AB7B4F}"/>
    <dgm:cxn modelId="{CDF4EEE8-3864-40CB-99B1-F8D7430CDEDF}" srcId="{47ED49CE-D91C-46F2-A413-82184967A88D}" destId="{EB300AED-BC04-49AF-9AE5-2E46B6982A62}" srcOrd="0" destOrd="0" parTransId="{06B8E98E-EF50-4225-ABBB-334E5B4ECBE5}" sibTransId="{F030A161-5B8C-4B10-BF61-D07CC47520C0}"/>
    <dgm:cxn modelId="{D3C1F2EE-7560-4C4C-A91D-24404C710010}" srcId="{45272317-B6A9-413D-B4E1-5DAA42C014CE}" destId="{BFB68456-135C-42C2-9D4F-9BAC6F914FBA}" srcOrd="0" destOrd="0" parTransId="{DAC51FBD-C147-4898-86F7-A6A5DC5108C5}" sibTransId="{B7FEE1AD-0F06-4C93-A1B4-D79D9800C916}"/>
    <dgm:cxn modelId="{AA94E7F1-8325-4B8A-931C-7999571C8185}" srcId="{DFADC6E8-BF3D-40F9-B6F9-5235DD399EAD}" destId="{47ED49CE-D91C-46F2-A413-82184967A88D}" srcOrd="3" destOrd="0" parTransId="{F5AD9546-D0A9-45D7-9DE3-1CC94C294978}" sibTransId="{B5EA46D9-BFD3-427D-BFAF-09AC44FE710A}"/>
    <dgm:cxn modelId="{4C1A03F5-304B-422B-A2C0-3CF1B6E782F1}" type="presOf" srcId="{7256779F-2127-4129-8F93-64862FCE9C09}" destId="{6A039777-CECB-4E2E-B66F-775643338A98}" srcOrd="0" destOrd="0" presId="urn:microsoft.com/office/officeart/2005/8/layout/pList1"/>
    <dgm:cxn modelId="{ECE02EF6-5726-436F-B47F-FB25BF5DC583}" type="presOf" srcId="{873A8D5D-7F7B-4D51-B439-3D9518D9C5D6}" destId="{35BB8F47-88B9-4056-B90C-B5334222E96C}" srcOrd="0" destOrd="0" presId="urn:microsoft.com/office/officeart/2005/8/layout/pList1"/>
    <dgm:cxn modelId="{6DAAC1FC-1B18-4DEB-BE8E-0EF16B1E0807}" srcId="{758883F4-DDA3-440B-BDAF-91654E21B44B}" destId="{638890DE-F027-460B-90AB-72FC2BC51AD7}" srcOrd="0" destOrd="0" parTransId="{8AAE25B1-DCD2-4A0D-997C-174322383AAB}" sibTransId="{C86EBC4C-E259-4BBC-9108-9724B2472F94}"/>
    <dgm:cxn modelId="{E36F95FF-D4B9-4603-8C39-5F5C26E834F5}" type="presOf" srcId="{C60C4FBE-AA43-4834-BE8E-158E11FF2D59}" destId="{C9BBB2C6-7158-4718-93B3-3E9D62906F1C}" srcOrd="0" destOrd="0" presId="urn:microsoft.com/office/officeart/2005/8/layout/pList1"/>
    <dgm:cxn modelId="{0FCBBC89-F171-45E0-884D-41BE864791AA}" type="presParOf" srcId="{5823852A-FC75-48A9-AA80-E5324F5009BD}" destId="{CEAB546C-013D-4E2A-A1F1-E88D58AFE958}" srcOrd="0" destOrd="0" presId="urn:microsoft.com/office/officeart/2005/8/layout/pList1"/>
    <dgm:cxn modelId="{FEC360F3-D55A-4118-83E3-626AA8A8B195}" type="presParOf" srcId="{CEAB546C-013D-4E2A-A1F1-E88D58AFE958}" destId="{6D350962-5EDA-48A3-A73A-7492AC92A246}" srcOrd="0" destOrd="0" presId="urn:microsoft.com/office/officeart/2005/8/layout/pList1"/>
    <dgm:cxn modelId="{A1BBE49B-3A2C-4C2F-85C3-125472ABEF40}" type="presParOf" srcId="{CEAB546C-013D-4E2A-A1F1-E88D58AFE958}" destId="{BF15168F-C33C-4C0B-A2F1-3C14A3BB09B0}" srcOrd="1" destOrd="0" presId="urn:microsoft.com/office/officeart/2005/8/layout/pList1"/>
    <dgm:cxn modelId="{6C546398-43AE-4FFF-BBDE-D4930B5A3728}" type="presParOf" srcId="{5823852A-FC75-48A9-AA80-E5324F5009BD}" destId="{DA1A7445-E3FE-48E6-9A06-614B75A07726}" srcOrd="1" destOrd="0" presId="urn:microsoft.com/office/officeart/2005/8/layout/pList1"/>
    <dgm:cxn modelId="{8B4E4F3F-5E26-44FC-B93D-97CF21166753}" type="presParOf" srcId="{5823852A-FC75-48A9-AA80-E5324F5009BD}" destId="{E5E632B2-B205-4045-A290-62871670C3CF}" srcOrd="2" destOrd="0" presId="urn:microsoft.com/office/officeart/2005/8/layout/pList1"/>
    <dgm:cxn modelId="{ABF906CC-8765-42DC-AB3C-B31E1A781575}" type="presParOf" srcId="{E5E632B2-B205-4045-A290-62871670C3CF}" destId="{461D90EE-8A74-4F0C-8885-6066FB299297}" srcOrd="0" destOrd="0" presId="urn:microsoft.com/office/officeart/2005/8/layout/pList1"/>
    <dgm:cxn modelId="{1F0E57D5-FD55-4DC5-A743-C2B1BEA5F073}" type="presParOf" srcId="{E5E632B2-B205-4045-A290-62871670C3CF}" destId="{92E8210F-9EF9-4B1E-915E-624C62A7227A}" srcOrd="1" destOrd="0" presId="urn:microsoft.com/office/officeart/2005/8/layout/pList1"/>
    <dgm:cxn modelId="{17364E0F-4306-49AD-9BC0-FCC7C9E44565}" type="presParOf" srcId="{5823852A-FC75-48A9-AA80-E5324F5009BD}" destId="{7D76C8E1-EAF6-4C7A-AC52-34044737181B}" srcOrd="3" destOrd="0" presId="urn:microsoft.com/office/officeart/2005/8/layout/pList1"/>
    <dgm:cxn modelId="{122F3BF8-D95B-4447-BFF5-AD383CD3E4B9}" type="presParOf" srcId="{5823852A-FC75-48A9-AA80-E5324F5009BD}" destId="{31CA7CE0-0AE6-4CD9-86AC-D58F80BD87F4}" srcOrd="4" destOrd="0" presId="urn:microsoft.com/office/officeart/2005/8/layout/pList1"/>
    <dgm:cxn modelId="{68EC9A50-CDE1-42C7-8B32-4307F401773C}" type="presParOf" srcId="{31CA7CE0-0AE6-4CD9-86AC-D58F80BD87F4}" destId="{AD0FBDB3-7C40-49BE-B576-EC5EC69771FA}" srcOrd="0" destOrd="0" presId="urn:microsoft.com/office/officeart/2005/8/layout/pList1"/>
    <dgm:cxn modelId="{09788B45-1FB6-450E-B29C-078F44B78E9A}" type="presParOf" srcId="{31CA7CE0-0AE6-4CD9-86AC-D58F80BD87F4}" destId="{35BB8F47-88B9-4056-B90C-B5334222E96C}" srcOrd="1" destOrd="0" presId="urn:microsoft.com/office/officeart/2005/8/layout/pList1"/>
    <dgm:cxn modelId="{4584102C-6C3A-4760-83F7-69B8DFCC753B}" type="presParOf" srcId="{5823852A-FC75-48A9-AA80-E5324F5009BD}" destId="{6A039777-CECB-4E2E-B66F-775643338A98}" srcOrd="5" destOrd="0" presId="urn:microsoft.com/office/officeart/2005/8/layout/pList1"/>
    <dgm:cxn modelId="{7ECD4152-D2EF-4F03-92A6-F8D5FD2EAA81}" type="presParOf" srcId="{5823852A-FC75-48A9-AA80-E5324F5009BD}" destId="{580FB5CE-6C1C-45DE-9BF2-F90463672471}" srcOrd="6" destOrd="0" presId="urn:microsoft.com/office/officeart/2005/8/layout/pList1"/>
    <dgm:cxn modelId="{A54DD847-D63B-42E2-87AF-32C33D021C80}" type="presParOf" srcId="{580FB5CE-6C1C-45DE-9BF2-F90463672471}" destId="{F5B00AD5-5097-4839-A827-256DCD574140}" srcOrd="0" destOrd="0" presId="urn:microsoft.com/office/officeart/2005/8/layout/pList1"/>
    <dgm:cxn modelId="{F7A9ADE2-0A05-4358-9951-A23AA5CDD92B}" type="presParOf" srcId="{580FB5CE-6C1C-45DE-9BF2-F90463672471}" destId="{7521E9B6-2FA4-4216-A592-BF59B569409E}" srcOrd="1" destOrd="0" presId="urn:microsoft.com/office/officeart/2005/8/layout/pList1"/>
    <dgm:cxn modelId="{3FB1FB25-58D6-4FEF-A793-25FBD8F8668B}" type="presParOf" srcId="{5823852A-FC75-48A9-AA80-E5324F5009BD}" destId="{644072BD-A9E2-4205-86C7-5557A1C016A4}" srcOrd="7" destOrd="0" presId="urn:microsoft.com/office/officeart/2005/8/layout/pList1"/>
    <dgm:cxn modelId="{FD08B102-A632-4481-9E24-BBC6AB9AF9A7}" type="presParOf" srcId="{5823852A-FC75-48A9-AA80-E5324F5009BD}" destId="{771D93A4-405B-4296-972D-3508A59E39F9}" srcOrd="8" destOrd="0" presId="urn:microsoft.com/office/officeart/2005/8/layout/pList1"/>
    <dgm:cxn modelId="{DF609945-122A-48AC-9B1A-EDC73CEA9332}" type="presParOf" srcId="{771D93A4-405B-4296-972D-3508A59E39F9}" destId="{705B6AD8-6C20-43F9-9640-0DCA284AC5BB}" srcOrd="0" destOrd="0" presId="urn:microsoft.com/office/officeart/2005/8/layout/pList1"/>
    <dgm:cxn modelId="{58D5580B-4218-4FE7-B0E0-482F3600C1BA}" type="presParOf" srcId="{771D93A4-405B-4296-972D-3508A59E39F9}" destId="{38B90795-45F6-403F-B905-A9FB3DD78D82}" srcOrd="1" destOrd="0" presId="urn:microsoft.com/office/officeart/2005/8/layout/pList1"/>
    <dgm:cxn modelId="{5A758EB5-84E0-47F8-8CC3-445C5CE0A55B}" type="presParOf" srcId="{5823852A-FC75-48A9-AA80-E5324F5009BD}" destId="{E8DCA9DF-9BCF-4783-A26D-3E176FF2DC05}" srcOrd="9" destOrd="0" presId="urn:microsoft.com/office/officeart/2005/8/layout/pList1"/>
    <dgm:cxn modelId="{458B8A09-E7E8-478D-B4D4-C637F1BBA606}" type="presParOf" srcId="{5823852A-FC75-48A9-AA80-E5324F5009BD}" destId="{3172A87C-539C-4C4A-A481-94F9B3B7AE6D}" srcOrd="10" destOrd="0" presId="urn:microsoft.com/office/officeart/2005/8/layout/pList1"/>
    <dgm:cxn modelId="{93F79067-6B6B-4427-A07E-91EABA77B7B4}" type="presParOf" srcId="{3172A87C-539C-4C4A-A481-94F9B3B7AE6D}" destId="{9884505D-5467-4CCA-9954-3E550BF46734}" srcOrd="0" destOrd="0" presId="urn:microsoft.com/office/officeart/2005/8/layout/pList1"/>
    <dgm:cxn modelId="{9CFCB8E8-59F6-4177-95D2-790A441EC56E}" type="presParOf" srcId="{3172A87C-539C-4C4A-A481-94F9B3B7AE6D}" destId="{5CABEE3B-9704-44D8-BF06-53A799FFE779}" srcOrd="1" destOrd="0" presId="urn:microsoft.com/office/officeart/2005/8/layout/pList1"/>
    <dgm:cxn modelId="{876FBAFB-4B2D-4B20-9D7C-9A56EAB98A3C}" type="presParOf" srcId="{5823852A-FC75-48A9-AA80-E5324F5009BD}" destId="{4A790C1C-90A8-4A7D-9817-03C6FDECC175}" srcOrd="11" destOrd="0" presId="urn:microsoft.com/office/officeart/2005/8/layout/pList1"/>
    <dgm:cxn modelId="{4322DD8A-2CD6-4056-B43A-FA7BDCAA0C98}" type="presParOf" srcId="{5823852A-FC75-48A9-AA80-E5324F5009BD}" destId="{740A825D-95C7-45AA-AA19-0EFB8FE3BA6C}" srcOrd="12" destOrd="0" presId="urn:microsoft.com/office/officeart/2005/8/layout/pList1"/>
    <dgm:cxn modelId="{1CEFEFCB-276E-4F48-AE7D-DCDB871DB0E3}" type="presParOf" srcId="{740A825D-95C7-45AA-AA19-0EFB8FE3BA6C}" destId="{D5C8B374-DC58-4350-8348-4C47E9360BE8}" srcOrd="0" destOrd="0" presId="urn:microsoft.com/office/officeart/2005/8/layout/pList1"/>
    <dgm:cxn modelId="{4B17F798-9279-4338-ABC4-96BEC1647314}" type="presParOf" srcId="{740A825D-95C7-45AA-AA19-0EFB8FE3BA6C}" destId="{C9BBB2C6-7158-4718-93B3-3E9D62906F1C}" srcOrd="1" destOrd="0" presId="urn:microsoft.com/office/officeart/2005/8/layout/pList1"/>
    <dgm:cxn modelId="{B00F0237-3ACC-4547-BEAE-BFF61876A93F}" type="presParOf" srcId="{5823852A-FC75-48A9-AA80-E5324F5009BD}" destId="{2D1C6E93-7836-4303-BEBE-4B5C7963E48A}" srcOrd="13" destOrd="0" presId="urn:microsoft.com/office/officeart/2005/8/layout/pList1"/>
    <dgm:cxn modelId="{806756F1-DB25-4E0E-8581-E8067B62331B}" type="presParOf" srcId="{5823852A-FC75-48A9-AA80-E5324F5009BD}" destId="{4E1B7476-4E88-47E5-8E34-AB4A0BF5921D}" srcOrd="14" destOrd="0" presId="urn:microsoft.com/office/officeart/2005/8/layout/pList1"/>
    <dgm:cxn modelId="{A1245E49-FD8A-4FFB-9BD8-7EA276B904B8}" type="presParOf" srcId="{4E1B7476-4E88-47E5-8E34-AB4A0BF5921D}" destId="{10034844-3611-4B17-B297-AD6E8BD0113C}" srcOrd="0" destOrd="0" presId="urn:microsoft.com/office/officeart/2005/8/layout/pList1"/>
    <dgm:cxn modelId="{75CF756E-C69E-4046-B140-DEF9F53212ED}" type="presParOf" srcId="{4E1B7476-4E88-47E5-8E34-AB4A0BF5921D}" destId="{63F05B7A-3DB7-44CD-9830-6AEB446D27B1}" srcOrd="1" destOrd="0" presId="urn:microsoft.com/office/officeart/2005/8/layout/pList1"/>
    <dgm:cxn modelId="{91E52CC5-5C64-4428-9E50-B03EF5079DF2}" type="presParOf" srcId="{5823852A-FC75-48A9-AA80-E5324F5009BD}" destId="{5E4C97E0-F7A9-4C3A-87B8-BAFCA1A2A607}" srcOrd="15" destOrd="0" presId="urn:microsoft.com/office/officeart/2005/8/layout/pList1"/>
    <dgm:cxn modelId="{1D592956-9B87-47EF-88DE-84916C06991B}" type="presParOf" srcId="{5823852A-FC75-48A9-AA80-E5324F5009BD}" destId="{80F817A2-F2B4-4FEF-AE3E-BAF560474072}" srcOrd="16" destOrd="0" presId="urn:microsoft.com/office/officeart/2005/8/layout/pList1"/>
    <dgm:cxn modelId="{6369FA44-681B-4708-A246-FE34EDBBE115}" type="presParOf" srcId="{80F817A2-F2B4-4FEF-AE3E-BAF560474072}" destId="{DC7CCB50-F755-49B7-B2BF-03EC900A29C0}" srcOrd="0" destOrd="0" presId="urn:microsoft.com/office/officeart/2005/8/layout/pList1"/>
    <dgm:cxn modelId="{C222D9D1-7A74-46CB-AD79-8FA7DAE7F0AD}" type="presParOf" srcId="{80F817A2-F2B4-4FEF-AE3E-BAF560474072}" destId="{8B0D9318-5E46-4050-BB43-9E23C0160AFD}"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22DA0-53A5-416B-B815-68743A3C6E74}">
      <dsp:nvSpPr>
        <dsp:cNvPr id="0" name=""/>
        <dsp:cNvSpPr/>
      </dsp:nvSpPr>
      <dsp:spPr>
        <a:xfrm>
          <a:off x="5392" y="1894"/>
          <a:ext cx="1860611" cy="1281961"/>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84BF3C-0A23-4906-BE31-679AD70CAE09}">
      <dsp:nvSpPr>
        <dsp:cNvPr id="0" name=""/>
        <dsp:cNvSpPr/>
      </dsp:nvSpPr>
      <dsp:spPr>
        <a:xfrm>
          <a:off x="5392" y="1283856"/>
          <a:ext cx="1860611" cy="69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dirty="0"/>
            <a:t>What is the rational of using steroid in sepsis?</a:t>
          </a:r>
        </a:p>
      </dsp:txBody>
      <dsp:txXfrm>
        <a:off x="5392" y="1283856"/>
        <a:ext cx="1860611" cy="690286"/>
      </dsp:txXfrm>
    </dsp:sp>
    <dsp:sp modelId="{270C1A96-6C90-46A1-8B28-5C50980E61B5}">
      <dsp:nvSpPr>
        <dsp:cNvPr id="0" name=""/>
        <dsp:cNvSpPr/>
      </dsp:nvSpPr>
      <dsp:spPr>
        <a:xfrm>
          <a:off x="2052143" y="1894"/>
          <a:ext cx="1860611" cy="1281961"/>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1BB7F6-B3F0-48EA-BDBC-4A6A38A67988}">
      <dsp:nvSpPr>
        <dsp:cNvPr id="0" name=""/>
        <dsp:cNvSpPr/>
      </dsp:nvSpPr>
      <dsp:spPr>
        <a:xfrm>
          <a:off x="2052143" y="1283856"/>
          <a:ext cx="1860611" cy="69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dirty="0"/>
            <a:t>What are the benefits of steroid in sepsis?</a:t>
          </a:r>
        </a:p>
      </dsp:txBody>
      <dsp:txXfrm>
        <a:off x="2052143" y="1283856"/>
        <a:ext cx="1860611" cy="690286"/>
      </dsp:txXfrm>
    </dsp:sp>
    <dsp:sp modelId="{9B61E608-68F6-4091-8DA4-334E1821031A}">
      <dsp:nvSpPr>
        <dsp:cNvPr id="0" name=""/>
        <dsp:cNvSpPr/>
      </dsp:nvSpPr>
      <dsp:spPr>
        <a:xfrm>
          <a:off x="4098894" y="1894"/>
          <a:ext cx="1860611" cy="1281961"/>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920A68-7B8F-4080-AC27-2C50349B8AD7}">
      <dsp:nvSpPr>
        <dsp:cNvPr id="0" name=""/>
        <dsp:cNvSpPr/>
      </dsp:nvSpPr>
      <dsp:spPr>
        <a:xfrm>
          <a:off x="4098894" y="1283856"/>
          <a:ext cx="1860611" cy="69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dirty="0"/>
            <a:t>Should adrenal reserve be assessed?</a:t>
          </a:r>
        </a:p>
      </dsp:txBody>
      <dsp:txXfrm>
        <a:off x="4098894" y="1283856"/>
        <a:ext cx="1860611" cy="690286"/>
      </dsp:txXfrm>
    </dsp:sp>
    <dsp:sp modelId="{125A43F2-3F0D-48B7-AC26-D5C25DD23DE7}">
      <dsp:nvSpPr>
        <dsp:cNvPr id="0" name=""/>
        <dsp:cNvSpPr/>
      </dsp:nvSpPr>
      <dsp:spPr>
        <a:xfrm>
          <a:off x="6145645" y="1894"/>
          <a:ext cx="1860611" cy="1281961"/>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CB7DEB-7738-44FF-96F9-9ABAAF9136B0}">
      <dsp:nvSpPr>
        <dsp:cNvPr id="0" name=""/>
        <dsp:cNvSpPr/>
      </dsp:nvSpPr>
      <dsp:spPr>
        <a:xfrm>
          <a:off x="6145645" y="1283856"/>
          <a:ext cx="1860611" cy="69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dirty="0"/>
            <a:t>Does the use of steroid prevent progression to shock in sepsis?</a:t>
          </a:r>
        </a:p>
      </dsp:txBody>
      <dsp:txXfrm>
        <a:off x="6145645" y="1283856"/>
        <a:ext cx="1860611" cy="690286"/>
      </dsp:txXfrm>
    </dsp:sp>
    <dsp:sp modelId="{DCFB42F4-9857-47E7-A39E-8DAF178A3A5B}">
      <dsp:nvSpPr>
        <dsp:cNvPr id="0" name=""/>
        <dsp:cNvSpPr/>
      </dsp:nvSpPr>
      <dsp:spPr>
        <a:xfrm>
          <a:off x="8192396" y="1894"/>
          <a:ext cx="1860611" cy="1281961"/>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62BFA3-8752-48EE-89FE-0C8C7C77C550}">
      <dsp:nvSpPr>
        <dsp:cNvPr id="0" name=""/>
        <dsp:cNvSpPr/>
      </dsp:nvSpPr>
      <dsp:spPr>
        <a:xfrm>
          <a:off x="8192396" y="1283856"/>
          <a:ext cx="1860611" cy="69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dirty="0"/>
            <a:t>When to start steroids and how much?</a:t>
          </a:r>
        </a:p>
      </dsp:txBody>
      <dsp:txXfrm>
        <a:off x="8192396" y="1283856"/>
        <a:ext cx="1860611" cy="690286"/>
      </dsp:txXfrm>
    </dsp:sp>
    <dsp:sp modelId="{4E939D4F-1A61-48D8-AB55-D2DFF3A2099E}">
      <dsp:nvSpPr>
        <dsp:cNvPr id="0" name=""/>
        <dsp:cNvSpPr/>
      </dsp:nvSpPr>
      <dsp:spPr>
        <a:xfrm>
          <a:off x="1028767" y="2160204"/>
          <a:ext cx="1860611" cy="1281961"/>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0F4AE4-008D-4F30-BCCC-CC39BF7821B3}">
      <dsp:nvSpPr>
        <dsp:cNvPr id="0" name=""/>
        <dsp:cNvSpPr/>
      </dsp:nvSpPr>
      <dsp:spPr>
        <a:xfrm>
          <a:off x="1028767" y="3442165"/>
          <a:ext cx="1860611" cy="69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dirty="0"/>
            <a:t>Do we need to add fludrocortisone?</a:t>
          </a:r>
        </a:p>
      </dsp:txBody>
      <dsp:txXfrm>
        <a:off x="1028767" y="3442165"/>
        <a:ext cx="1860611" cy="690286"/>
      </dsp:txXfrm>
    </dsp:sp>
    <dsp:sp modelId="{1E7E2FEB-D8F2-413C-B5F9-147D46135AEC}">
      <dsp:nvSpPr>
        <dsp:cNvPr id="0" name=""/>
        <dsp:cNvSpPr/>
      </dsp:nvSpPr>
      <dsp:spPr>
        <a:xfrm>
          <a:off x="3075518" y="2160204"/>
          <a:ext cx="1860611" cy="1281961"/>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F47796-AD14-402F-AD4F-8BB1C60C9C36}">
      <dsp:nvSpPr>
        <dsp:cNvPr id="0" name=""/>
        <dsp:cNvSpPr/>
      </dsp:nvSpPr>
      <dsp:spPr>
        <a:xfrm>
          <a:off x="3075518" y="3442165"/>
          <a:ext cx="1860611" cy="69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dirty="0"/>
            <a:t>What are the expected adverse events with steroid?</a:t>
          </a:r>
        </a:p>
      </dsp:txBody>
      <dsp:txXfrm>
        <a:off x="3075518" y="3442165"/>
        <a:ext cx="1860611" cy="690286"/>
      </dsp:txXfrm>
    </dsp:sp>
    <dsp:sp modelId="{DE4706B5-DC68-4926-B30F-3380366BB13C}">
      <dsp:nvSpPr>
        <dsp:cNvPr id="0" name=""/>
        <dsp:cNvSpPr/>
      </dsp:nvSpPr>
      <dsp:spPr>
        <a:xfrm>
          <a:off x="5122269" y="2160204"/>
          <a:ext cx="1860611" cy="1281961"/>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64E518-12A2-4FBB-8F2C-46679E34219B}">
      <dsp:nvSpPr>
        <dsp:cNvPr id="0" name=""/>
        <dsp:cNvSpPr/>
      </dsp:nvSpPr>
      <dsp:spPr>
        <a:xfrm>
          <a:off x="5122269" y="3442165"/>
          <a:ext cx="1860611" cy="69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dirty="0"/>
            <a:t>How long do we keep on steroids?</a:t>
          </a:r>
        </a:p>
      </dsp:txBody>
      <dsp:txXfrm>
        <a:off x="5122269" y="3442165"/>
        <a:ext cx="1860611" cy="690286"/>
      </dsp:txXfrm>
    </dsp:sp>
    <dsp:sp modelId="{837EB83A-938A-4CD5-A14C-003046A73036}">
      <dsp:nvSpPr>
        <dsp:cNvPr id="0" name=""/>
        <dsp:cNvSpPr/>
      </dsp:nvSpPr>
      <dsp:spPr>
        <a:xfrm>
          <a:off x="7169020" y="2160204"/>
          <a:ext cx="1860611" cy="1281961"/>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3750FA-C2F7-416C-B6C7-95B3D04EBC4B}">
      <dsp:nvSpPr>
        <dsp:cNvPr id="0" name=""/>
        <dsp:cNvSpPr/>
      </dsp:nvSpPr>
      <dsp:spPr>
        <a:xfrm>
          <a:off x="7169020" y="3442165"/>
          <a:ext cx="1860611" cy="69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dirty="0"/>
            <a:t>Do we stop or taper?</a:t>
          </a:r>
        </a:p>
      </dsp:txBody>
      <dsp:txXfrm>
        <a:off x="7169020" y="3442165"/>
        <a:ext cx="1860611" cy="6902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B6F34-8E26-4594-8110-E866E696EBC1}">
      <dsp:nvSpPr>
        <dsp:cNvPr id="0" name=""/>
        <dsp:cNvSpPr/>
      </dsp:nvSpPr>
      <dsp:spPr>
        <a:xfrm>
          <a:off x="3097" y="142484"/>
          <a:ext cx="3019872" cy="881071"/>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0" i="0" kern="1200" dirty="0">
              <a:effectLst/>
              <a:latin typeface="Noto Sans" panose="020B0502040504020204" pitchFamily="34" charset="0"/>
            </a:rPr>
            <a:t>HPA* activation (resulting in increased levels of circulating cortisol)</a:t>
          </a:r>
          <a:endParaRPr lang="en-US" sz="1600" kern="1200" dirty="0"/>
        </a:p>
      </dsp:txBody>
      <dsp:txXfrm>
        <a:off x="3097" y="142484"/>
        <a:ext cx="3019872" cy="881071"/>
      </dsp:txXfrm>
    </dsp:sp>
    <dsp:sp modelId="{52FE2CF5-98B8-462D-A2C1-94FC686328B9}">
      <dsp:nvSpPr>
        <dsp:cNvPr id="0" name=""/>
        <dsp:cNvSpPr/>
      </dsp:nvSpPr>
      <dsp:spPr>
        <a:xfrm>
          <a:off x="3097" y="1023556"/>
          <a:ext cx="3019872" cy="1828170"/>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i="0" kern="1200" dirty="0"/>
            <a:t>Diurnal variation is lost and serum cortisol increases, reaching levels as high as 40 to 50 mcg/dL^</a:t>
          </a:r>
          <a:endParaRPr lang="en-US" sz="1600" kern="1200" dirty="0"/>
        </a:p>
        <a:p>
          <a:pPr marL="171450" lvl="1" indent="-171450" algn="l" defTabSz="711200">
            <a:lnSpc>
              <a:spcPct val="90000"/>
            </a:lnSpc>
            <a:spcBef>
              <a:spcPct val="0"/>
            </a:spcBef>
            <a:spcAft>
              <a:spcPct val="15000"/>
            </a:spcAft>
            <a:buChar char="•"/>
          </a:pPr>
          <a:r>
            <a:rPr lang="en-US" sz="1600" b="0" i="0" kern="1200" dirty="0"/>
            <a:t>Modulation of an excess inflammatory response</a:t>
          </a:r>
          <a:endParaRPr lang="en-US" sz="1600" kern="1200" dirty="0"/>
        </a:p>
      </dsp:txBody>
      <dsp:txXfrm>
        <a:off x="3097" y="1023556"/>
        <a:ext cx="3019872" cy="1828170"/>
      </dsp:txXfrm>
    </dsp:sp>
    <dsp:sp modelId="{922425B6-59E0-4145-B25F-25481EFD88A9}">
      <dsp:nvSpPr>
        <dsp:cNvPr id="0" name=""/>
        <dsp:cNvSpPr/>
      </dsp:nvSpPr>
      <dsp:spPr>
        <a:xfrm>
          <a:off x="3445752" y="142484"/>
          <a:ext cx="3019872" cy="881071"/>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0" i="0" kern="1200">
              <a:effectLst/>
              <a:latin typeface="Noto Sans" panose="020B0502040504020204" pitchFamily="34" charset="0"/>
            </a:rPr>
            <a:t>HPA impairment (resulting in adrenocortical hyporesponsiveness)</a:t>
          </a:r>
          <a:endParaRPr lang="en-US" sz="1600" b="0" i="0" kern="1200" dirty="0">
            <a:effectLst/>
            <a:latin typeface="Noto Sans" panose="020B0502040504020204" pitchFamily="34" charset="0"/>
          </a:endParaRPr>
        </a:p>
      </dsp:txBody>
      <dsp:txXfrm>
        <a:off x="3445752" y="142484"/>
        <a:ext cx="3019872" cy="881071"/>
      </dsp:txXfrm>
    </dsp:sp>
    <dsp:sp modelId="{6733DDB1-7798-404F-9C78-364B13C273E6}">
      <dsp:nvSpPr>
        <dsp:cNvPr id="0" name=""/>
        <dsp:cNvSpPr/>
      </dsp:nvSpPr>
      <dsp:spPr>
        <a:xfrm>
          <a:off x="3445752" y="1023556"/>
          <a:ext cx="3019872" cy="1828170"/>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i="0" kern="1200"/>
            <a:t>By head injury, central nervous system depressants, pituitary infarction, adrenal hemorrhage, infections, malignancy, previous glucocorticoid therapy, and several drugs (phenytoin, and etomidate)</a:t>
          </a:r>
          <a:endParaRPr lang="en-US" sz="1600" b="0" i="0" kern="1200" dirty="0">
            <a:effectLst/>
            <a:latin typeface="Noto Sans" panose="020B0502040504020204" pitchFamily="34" charset="0"/>
          </a:endParaRPr>
        </a:p>
      </dsp:txBody>
      <dsp:txXfrm>
        <a:off x="3445752" y="1023556"/>
        <a:ext cx="3019872" cy="1828170"/>
      </dsp:txXfrm>
    </dsp:sp>
    <dsp:sp modelId="{F16C95D7-30D5-4D90-BEFC-BD09E3674C69}">
      <dsp:nvSpPr>
        <dsp:cNvPr id="0" name=""/>
        <dsp:cNvSpPr/>
      </dsp:nvSpPr>
      <dsp:spPr>
        <a:xfrm>
          <a:off x="6888407" y="142484"/>
          <a:ext cx="3019872" cy="881071"/>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latin typeface="Noto Sans" panose="020B0502040504020204" pitchFamily="34" charset="0"/>
            </a:rPr>
            <a:t>G</a:t>
          </a:r>
          <a:r>
            <a:rPr lang="en-US" sz="1600" b="0" i="0" kern="1200">
              <a:effectLst/>
              <a:latin typeface="Noto Sans" panose="020B0502040504020204" pitchFamily="34" charset="0"/>
            </a:rPr>
            <a:t>lucocorticoid resistance</a:t>
          </a:r>
          <a:endParaRPr lang="en-US" sz="1600" kern="1200" dirty="0"/>
        </a:p>
      </dsp:txBody>
      <dsp:txXfrm>
        <a:off x="6888407" y="142484"/>
        <a:ext cx="3019872" cy="881071"/>
      </dsp:txXfrm>
    </dsp:sp>
    <dsp:sp modelId="{D7953ACE-E259-4314-937B-099A5AF697C4}">
      <dsp:nvSpPr>
        <dsp:cNvPr id="0" name=""/>
        <dsp:cNvSpPr/>
      </dsp:nvSpPr>
      <dsp:spPr>
        <a:xfrm>
          <a:off x="6888407" y="1023556"/>
          <a:ext cx="3019872" cy="1828170"/>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i="0" kern="1200"/>
            <a:t>Higher expression levels of the beta-isoform of the glucocorticoid receptors</a:t>
          </a:r>
          <a:endParaRPr lang="en-US" sz="1600" kern="1200" dirty="0"/>
        </a:p>
      </dsp:txBody>
      <dsp:txXfrm>
        <a:off x="6888407" y="1023556"/>
        <a:ext cx="3019872" cy="18281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92A55-4418-47F4-83EB-A57EA4CCEA97}">
      <dsp:nvSpPr>
        <dsp:cNvPr id="0" name=""/>
        <dsp:cNvSpPr/>
      </dsp:nvSpPr>
      <dsp:spPr>
        <a:xfrm>
          <a:off x="39" y="3366"/>
          <a:ext cx="3798093" cy="109440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0" i="0" kern="1200" dirty="0"/>
            <a:t>ACTH Stimulation Test</a:t>
          </a:r>
          <a:endParaRPr lang="en-US" sz="2800" kern="1200" dirty="0"/>
        </a:p>
      </dsp:txBody>
      <dsp:txXfrm>
        <a:off x="39" y="3366"/>
        <a:ext cx="3798093" cy="1094400"/>
      </dsp:txXfrm>
    </dsp:sp>
    <dsp:sp modelId="{C39BBFAD-5A09-42C7-ACB5-7F061D0C7DAE}">
      <dsp:nvSpPr>
        <dsp:cNvPr id="0" name=""/>
        <dsp:cNvSpPr/>
      </dsp:nvSpPr>
      <dsp:spPr>
        <a:xfrm>
          <a:off x="39" y="1097766"/>
          <a:ext cx="3798093" cy="1668960"/>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i="0" kern="1200" dirty="0"/>
            <a:t>Change in baseline cortisol at 60 min of &lt;9 mcg/dL after corticotropin (250 mcg; </a:t>
          </a:r>
          <a:r>
            <a:rPr lang="en-US" sz="2000" b="0" i="0" kern="1200" dirty="0" err="1"/>
            <a:t>ie</a:t>
          </a:r>
          <a:r>
            <a:rPr lang="en-US" sz="2000" b="0" i="0" kern="1200" dirty="0"/>
            <a:t>, high-dose ACTH stimulation) administration*</a:t>
          </a:r>
          <a:endParaRPr lang="en-US" sz="2000" kern="1200" dirty="0"/>
        </a:p>
      </dsp:txBody>
      <dsp:txXfrm>
        <a:off x="39" y="1097766"/>
        <a:ext cx="3798093" cy="1668960"/>
      </dsp:txXfrm>
    </dsp:sp>
    <dsp:sp modelId="{3930CD91-9C17-45A1-9383-13BC3229F8A3}">
      <dsp:nvSpPr>
        <dsp:cNvPr id="0" name=""/>
        <dsp:cNvSpPr/>
      </dsp:nvSpPr>
      <dsp:spPr>
        <a:xfrm>
          <a:off x="4329866" y="3366"/>
          <a:ext cx="3798093" cy="1094400"/>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0" i="0" kern="1200" dirty="0"/>
            <a:t>Random Plasma Cortisol</a:t>
          </a:r>
          <a:endParaRPr lang="en-US" sz="2800" kern="1200" dirty="0"/>
        </a:p>
      </dsp:txBody>
      <dsp:txXfrm>
        <a:off x="4329866" y="3366"/>
        <a:ext cx="3798093" cy="1094400"/>
      </dsp:txXfrm>
    </dsp:sp>
    <dsp:sp modelId="{88CCB183-751A-45DF-B1B4-A15DA5E327BD}">
      <dsp:nvSpPr>
        <dsp:cNvPr id="0" name=""/>
        <dsp:cNvSpPr/>
      </dsp:nvSpPr>
      <dsp:spPr>
        <a:xfrm>
          <a:off x="4329866" y="1097766"/>
          <a:ext cx="3798093" cy="1668960"/>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i="0" kern="1200" dirty="0"/>
            <a:t>≤10 mcg/dL (total).</a:t>
          </a:r>
          <a:endParaRPr lang="en-US" sz="2000" kern="1200" dirty="0"/>
        </a:p>
        <a:p>
          <a:pPr marL="228600" lvl="1" indent="-228600" algn="l" defTabSz="889000">
            <a:lnSpc>
              <a:spcPct val="90000"/>
            </a:lnSpc>
            <a:spcBef>
              <a:spcPct val="0"/>
            </a:spcBef>
            <a:spcAft>
              <a:spcPct val="15000"/>
            </a:spcAft>
            <a:buChar char="•"/>
          </a:pPr>
          <a:r>
            <a:rPr lang="en-US" sz="2000" kern="1200" dirty="0"/>
            <a:t>Free cortisol level is more accurate but not available in most centers</a:t>
          </a:r>
        </a:p>
      </dsp:txBody>
      <dsp:txXfrm>
        <a:off x="4329866" y="1097766"/>
        <a:ext cx="3798093" cy="16689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40AE6-E96D-444A-AA53-8860660ED04C}">
      <dsp:nvSpPr>
        <dsp:cNvPr id="0" name=""/>
        <dsp:cNvSpPr/>
      </dsp:nvSpPr>
      <dsp:spPr>
        <a:xfrm>
          <a:off x="997570" y="0"/>
          <a:ext cx="9641046" cy="1404218"/>
        </a:xfrm>
        <a:prstGeom prst="rightArrow">
          <a:avLst>
            <a:gd name="adj1" fmla="val 50000"/>
            <a:gd name="adj2" fmla="val 5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22920" numCol="1" spcCol="1270" anchor="ctr" anchorCtr="0">
          <a:noAutofit/>
        </a:bodyPr>
        <a:lstStyle/>
        <a:p>
          <a:pPr marL="0" lvl="0" indent="0" algn="l" defTabSz="889000">
            <a:lnSpc>
              <a:spcPct val="90000"/>
            </a:lnSpc>
            <a:spcBef>
              <a:spcPct val="0"/>
            </a:spcBef>
            <a:spcAft>
              <a:spcPct val="35000"/>
            </a:spcAft>
            <a:buNone/>
          </a:pPr>
          <a:r>
            <a:rPr lang="en-US" sz="2000" kern="1200" dirty="0"/>
            <a:t>Septic shock</a:t>
          </a:r>
        </a:p>
      </dsp:txBody>
      <dsp:txXfrm>
        <a:off x="997570" y="351055"/>
        <a:ext cx="9289992" cy="702109"/>
      </dsp:txXfrm>
    </dsp:sp>
    <dsp:sp modelId="{B8322017-5956-41FE-A819-1214C333FAEF}">
      <dsp:nvSpPr>
        <dsp:cNvPr id="0" name=""/>
        <dsp:cNvSpPr/>
      </dsp:nvSpPr>
      <dsp:spPr>
        <a:xfrm>
          <a:off x="997570" y="1086334"/>
          <a:ext cx="4454163" cy="3134289"/>
        </a:xfrm>
        <a:prstGeom prst="rect">
          <a:avLst/>
        </a:prstGeom>
        <a:solidFill>
          <a:schemeClr val="lt1">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Volume &amp; norepinephrine</a:t>
          </a:r>
        </a:p>
      </dsp:txBody>
      <dsp:txXfrm>
        <a:off x="997570" y="1086334"/>
        <a:ext cx="4454163" cy="3134289"/>
      </dsp:txXfrm>
    </dsp:sp>
    <dsp:sp modelId="{31F8D1EF-C0FF-4D59-B9B3-C8896F7D39E4}">
      <dsp:nvSpPr>
        <dsp:cNvPr id="0" name=""/>
        <dsp:cNvSpPr/>
      </dsp:nvSpPr>
      <dsp:spPr>
        <a:xfrm>
          <a:off x="5451734" y="467916"/>
          <a:ext cx="5186883" cy="1404218"/>
        </a:xfrm>
        <a:prstGeom prst="rightArrow">
          <a:avLst>
            <a:gd name="adj1" fmla="val 50000"/>
            <a:gd name="adj2" fmla="val 5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22920" numCol="1" spcCol="1270" anchor="ctr" anchorCtr="0">
          <a:noAutofit/>
        </a:bodyPr>
        <a:lstStyle/>
        <a:p>
          <a:pPr marL="0" lvl="0" indent="0" algn="l" defTabSz="889000">
            <a:lnSpc>
              <a:spcPct val="90000"/>
            </a:lnSpc>
            <a:spcBef>
              <a:spcPct val="0"/>
            </a:spcBef>
            <a:spcAft>
              <a:spcPct val="35000"/>
            </a:spcAft>
            <a:buNone/>
          </a:pPr>
          <a:r>
            <a:rPr lang="en-US" sz="2000" kern="1200" dirty="0"/>
            <a:t>Ongoing vasopressor need in first 1-3 hours</a:t>
          </a:r>
        </a:p>
      </dsp:txBody>
      <dsp:txXfrm>
        <a:off x="5451734" y="818971"/>
        <a:ext cx="4835829" cy="702109"/>
      </dsp:txXfrm>
    </dsp:sp>
    <dsp:sp modelId="{7C17F112-5727-41EC-84F1-7247B3B59998}">
      <dsp:nvSpPr>
        <dsp:cNvPr id="0" name=""/>
        <dsp:cNvSpPr/>
      </dsp:nvSpPr>
      <dsp:spPr>
        <a:xfrm>
          <a:off x="5451734" y="1554251"/>
          <a:ext cx="4454163" cy="3134289"/>
        </a:xfrm>
        <a:prstGeom prst="rect">
          <a:avLst/>
        </a:prstGeom>
        <a:solidFill>
          <a:schemeClr val="lt1">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Hydrocortisone 50 mg IV q 6hrs</a:t>
          </a:r>
        </a:p>
        <a:p>
          <a:pPr marL="0" lvl="0" indent="0" algn="l" defTabSz="889000">
            <a:lnSpc>
              <a:spcPct val="90000"/>
            </a:lnSpc>
            <a:spcBef>
              <a:spcPct val="0"/>
            </a:spcBef>
            <a:spcAft>
              <a:spcPct val="35000"/>
            </a:spcAft>
            <a:buNone/>
          </a:pPr>
          <a:r>
            <a:rPr lang="en-US" sz="2000" kern="1200" dirty="0"/>
            <a:t>May consider fludrocortisone 100 mcg orally</a:t>
          </a:r>
        </a:p>
      </dsp:txBody>
      <dsp:txXfrm>
        <a:off x="5451734" y="1554251"/>
        <a:ext cx="4454163" cy="31342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DCDD0-742A-4D75-A9D7-45B780D03786}">
      <dsp:nvSpPr>
        <dsp:cNvPr id="0" name=""/>
        <dsp:cNvSpPr/>
      </dsp:nvSpPr>
      <dsp:spPr>
        <a:xfrm>
          <a:off x="198941" y="504790"/>
          <a:ext cx="4729019" cy="1477818"/>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00976"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Only two trials included fludrocortisone</a:t>
          </a:r>
        </a:p>
      </dsp:txBody>
      <dsp:txXfrm>
        <a:off x="198941" y="504790"/>
        <a:ext cx="4729019" cy="1477818"/>
      </dsp:txXfrm>
    </dsp:sp>
    <dsp:sp modelId="{5214E7E9-00FC-4150-A5D0-F71565ED902D}">
      <dsp:nvSpPr>
        <dsp:cNvPr id="0" name=""/>
        <dsp:cNvSpPr/>
      </dsp:nvSpPr>
      <dsp:spPr>
        <a:xfrm>
          <a:off x="1898" y="291328"/>
          <a:ext cx="1034473" cy="1551709"/>
        </a:xfrm>
        <a:prstGeom prst="rect">
          <a:avLst/>
        </a:prstGeom>
        <a:solidFill>
          <a:schemeClr val="accent2">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D2D0FA-E0F0-400B-9250-FF621B7EF65B}">
      <dsp:nvSpPr>
        <dsp:cNvPr id="0" name=""/>
        <dsp:cNvSpPr/>
      </dsp:nvSpPr>
      <dsp:spPr>
        <a:xfrm>
          <a:off x="5327481" y="504790"/>
          <a:ext cx="4729019" cy="1477818"/>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00976" tIns="57150" rIns="57150" bIns="57150" numCol="1" spcCol="1270" anchor="t" anchorCtr="0">
          <a:noAutofit/>
        </a:bodyPr>
        <a:lstStyle/>
        <a:p>
          <a:pPr marL="0" lvl="0" indent="0" algn="l" defTabSz="666750">
            <a:lnSpc>
              <a:spcPct val="90000"/>
            </a:lnSpc>
            <a:spcBef>
              <a:spcPct val="0"/>
            </a:spcBef>
            <a:spcAft>
              <a:spcPct val="35000"/>
            </a:spcAft>
            <a:buNone/>
          </a:pPr>
          <a:r>
            <a:rPr lang="en-US" sz="1500" b="0" i="0" kern="1200"/>
            <a:t>More severe shock than did the patients that comprised the overall meta-analysis cohort</a:t>
          </a:r>
          <a:endParaRPr lang="en-US" sz="1500" kern="1200"/>
        </a:p>
        <a:p>
          <a:pPr marL="114300" lvl="1" indent="-114300" algn="l" defTabSz="533400">
            <a:lnSpc>
              <a:spcPct val="90000"/>
            </a:lnSpc>
            <a:spcBef>
              <a:spcPct val="0"/>
            </a:spcBef>
            <a:spcAft>
              <a:spcPct val="15000"/>
            </a:spcAft>
            <a:buChar char="•"/>
          </a:pPr>
          <a:r>
            <a:rPr lang="en-US" sz="1200" b="0" i="0" kern="1200"/>
            <a:t>mean norepinephrine dose of the cohort was 1.08 micgs/kg/min of norepinephrine, whereas only 26% of patients in the overall cohort of the meta-analysis had a norepinephrine equivalent dose that was greater than 0.6 micg/kg/min</a:t>
          </a:r>
          <a:endParaRPr lang="en-US" sz="1200" kern="1200"/>
        </a:p>
      </dsp:txBody>
      <dsp:txXfrm>
        <a:off x="5327481" y="504790"/>
        <a:ext cx="4729019" cy="1477818"/>
      </dsp:txXfrm>
    </dsp:sp>
    <dsp:sp modelId="{1C6790D4-155F-435B-8248-8B12495E8BAB}">
      <dsp:nvSpPr>
        <dsp:cNvPr id="0" name=""/>
        <dsp:cNvSpPr/>
      </dsp:nvSpPr>
      <dsp:spPr>
        <a:xfrm>
          <a:off x="5130439" y="291328"/>
          <a:ext cx="1034473" cy="1551709"/>
        </a:xfrm>
        <a:prstGeom prst="rect">
          <a:avLst/>
        </a:prstGeom>
        <a:solidFill>
          <a:schemeClr val="accent2">
            <a:tint val="50000"/>
            <a:hueOff val="840417"/>
            <a:satOff val="15993"/>
            <a:lumOff val="82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079E4A-16D7-405D-979A-D689C56DE93A}">
      <dsp:nvSpPr>
        <dsp:cNvPr id="0" name=""/>
        <dsp:cNvSpPr/>
      </dsp:nvSpPr>
      <dsp:spPr>
        <a:xfrm>
          <a:off x="198941" y="2365200"/>
          <a:ext cx="4729019" cy="1477818"/>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00976"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H</a:t>
          </a:r>
          <a:r>
            <a:rPr lang="en-US" sz="1500" b="0" i="0" kern="1200"/>
            <a:t>igher percentage of patients with a pulmonary source of infection compared with the overall meta-analysis cohort </a:t>
          </a:r>
          <a:endParaRPr lang="en-US" sz="1500" kern="1200"/>
        </a:p>
        <a:p>
          <a:pPr marL="114300" lvl="1" indent="-114300" algn="l" defTabSz="533400">
            <a:lnSpc>
              <a:spcPct val="90000"/>
            </a:lnSpc>
            <a:spcBef>
              <a:spcPct val="0"/>
            </a:spcBef>
            <a:spcAft>
              <a:spcPct val="15000"/>
            </a:spcAft>
            <a:buChar char="•"/>
          </a:pPr>
          <a:r>
            <a:rPr lang="en-US" sz="1200" b="0" i="0" kern="1200"/>
            <a:t>59.4% vs. 32%</a:t>
          </a:r>
          <a:endParaRPr lang="en-US" sz="1200" kern="1200"/>
        </a:p>
      </dsp:txBody>
      <dsp:txXfrm>
        <a:off x="198941" y="2365200"/>
        <a:ext cx="4729019" cy="1477818"/>
      </dsp:txXfrm>
    </dsp:sp>
    <dsp:sp modelId="{38FBF251-735B-4EDD-9216-B5064025654D}">
      <dsp:nvSpPr>
        <dsp:cNvPr id="0" name=""/>
        <dsp:cNvSpPr/>
      </dsp:nvSpPr>
      <dsp:spPr>
        <a:xfrm>
          <a:off x="1898" y="2151737"/>
          <a:ext cx="1034473" cy="1551709"/>
        </a:xfrm>
        <a:prstGeom prst="rect">
          <a:avLst/>
        </a:prstGeom>
        <a:solidFill>
          <a:schemeClr val="accent2">
            <a:tint val="50000"/>
            <a:hueOff val="1680835"/>
            <a:satOff val="31985"/>
            <a:lumOff val="165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E26D07-341E-46A5-8B69-327C7A883FF7}">
      <dsp:nvSpPr>
        <dsp:cNvPr id="0" name=""/>
        <dsp:cNvSpPr/>
      </dsp:nvSpPr>
      <dsp:spPr>
        <a:xfrm>
          <a:off x="5327481" y="2365200"/>
          <a:ext cx="4729019" cy="1477818"/>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00976"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F</a:t>
          </a:r>
          <a:r>
            <a:rPr lang="en-US" sz="1500" b="0" i="0" kern="1200"/>
            <a:t>ludrocortisone subgroup represents a minority of patients in the cohort, making the statistical validity of this finding difficult to assess</a:t>
          </a:r>
          <a:endParaRPr lang="en-US" sz="1500" kern="1200"/>
        </a:p>
      </dsp:txBody>
      <dsp:txXfrm>
        <a:off x="5327481" y="2365200"/>
        <a:ext cx="4729019" cy="1477818"/>
      </dsp:txXfrm>
    </dsp:sp>
    <dsp:sp modelId="{D086B8EF-5823-4A90-A171-DCBD6A64D568}">
      <dsp:nvSpPr>
        <dsp:cNvPr id="0" name=""/>
        <dsp:cNvSpPr/>
      </dsp:nvSpPr>
      <dsp:spPr>
        <a:xfrm>
          <a:off x="5130439" y="2151737"/>
          <a:ext cx="1034473" cy="1551709"/>
        </a:xfrm>
        <a:prstGeom prst="rect">
          <a:avLst/>
        </a:prstGeom>
        <a:solidFill>
          <a:schemeClr val="accent2">
            <a:tint val="50000"/>
            <a:hueOff val="2521252"/>
            <a:satOff val="47978"/>
            <a:lumOff val="248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40AE6-E96D-444A-AA53-8860660ED04C}">
      <dsp:nvSpPr>
        <dsp:cNvPr id="0" name=""/>
        <dsp:cNvSpPr/>
      </dsp:nvSpPr>
      <dsp:spPr>
        <a:xfrm>
          <a:off x="1015207" y="10803"/>
          <a:ext cx="9605772" cy="1398966"/>
        </a:xfrm>
        <a:prstGeom prst="rightArrow">
          <a:avLst>
            <a:gd name="adj1" fmla="val 50000"/>
            <a:gd name="adj2" fmla="val 5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22086" numCol="1" spcCol="1270" anchor="ctr" anchorCtr="0">
          <a:noAutofit/>
        </a:bodyPr>
        <a:lstStyle/>
        <a:p>
          <a:pPr marL="0" lvl="0" indent="0" algn="l" defTabSz="1066800">
            <a:lnSpc>
              <a:spcPct val="90000"/>
            </a:lnSpc>
            <a:spcBef>
              <a:spcPct val="0"/>
            </a:spcBef>
            <a:spcAft>
              <a:spcPct val="35000"/>
            </a:spcAft>
            <a:buNone/>
          </a:pPr>
          <a:r>
            <a:rPr lang="en-US" sz="2400" kern="1200" dirty="0"/>
            <a:t>Septic shock</a:t>
          </a:r>
        </a:p>
      </dsp:txBody>
      <dsp:txXfrm>
        <a:off x="1015207" y="360545"/>
        <a:ext cx="9256031" cy="699483"/>
      </dsp:txXfrm>
    </dsp:sp>
    <dsp:sp modelId="{B8322017-5956-41FE-A819-1214C333FAEF}">
      <dsp:nvSpPr>
        <dsp:cNvPr id="0" name=""/>
        <dsp:cNvSpPr/>
      </dsp:nvSpPr>
      <dsp:spPr>
        <a:xfrm>
          <a:off x="1015207" y="1089608"/>
          <a:ext cx="2958577" cy="2694924"/>
        </a:xfrm>
        <a:prstGeom prst="rect">
          <a:avLst/>
        </a:prstGeom>
        <a:solidFill>
          <a:schemeClr val="lt1">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Volume &amp; norepinephrine</a:t>
          </a:r>
        </a:p>
      </dsp:txBody>
      <dsp:txXfrm>
        <a:off x="1015207" y="1089608"/>
        <a:ext cx="2958577" cy="2694924"/>
      </dsp:txXfrm>
    </dsp:sp>
    <dsp:sp modelId="{31F8D1EF-C0FF-4D59-B9B3-C8896F7D39E4}">
      <dsp:nvSpPr>
        <dsp:cNvPr id="0" name=""/>
        <dsp:cNvSpPr/>
      </dsp:nvSpPr>
      <dsp:spPr>
        <a:xfrm>
          <a:off x="3973785" y="477125"/>
          <a:ext cx="6647194" cy="1398966"/>
        </a:xfrm>
        <a:prstGeom prst="rightArrow">
          <a:avLst>
            <a:gd name="adj1" fmla="val 50000"/>
            <a:gd name="adj2" fmla="val 5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22086" numCol="1" spcCol="1270" anchor="ctr" anchorCtr="0">
          <a:noAutofit/>
        </a:bodyPr>
        <a:lstStyle/>
        <a:p>
          <a:pPr marL="0" lvl="0" indent="0" algn="l" defTabSz="1066800">
            <a:lnSpc>
              <a:spcPct val="90000"/>
            </a:lnSpc>
            <a:spcBef>
              <a:spcPct val="0"/>
            </a:spcBef>
            <a:spcAft>
              <a:spcPct val="35000"/>
            </a:spcAft>
            <a:buNone/>
          </a:pPr>
          <a:r>
            <a:rPr lang="en-US" sz="2400" kern="1200" dirty="0"/>
            <a:t>Ongoing vasopressor need in first 1-3 hours</a:t>
          </a:r>
        </a:p>
      </dsp:txBody>
      <dsp:txXfrm>
        <a:off x="3973785" y="826867"/>
        <a:ext cx="6297453" cy="699483"/>
      </dsp:txXfrm>
    </dsp:sp>
    <dsp:sp modelId="{7C17F112-5727-41EC-84F1-7247B3B59998}">
      <dsp:nvSpPr>
        <dsp:cNvPr id="0" name=""/>
        <dsp:cNvSpPr/>
      </dsp:nvSpPr>
      <dsp:spPr>
        <a:xfrm>
          <a:off x="3973785" y="1555930"/>
          <a:ext cx="2958577" cy="2694924"/>
        </a:xfrm>
        <a:prstGeom prst="rect">
          <a:avLst/>
        </a:prstGeom>
        <a:solidFill>
          <a:schemeClr val="lt1">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Hydrocortisone 50 mg IV q 6hrs</a:t>
          </a:r>
        </a:p>
        <a:p>
          <a:pPr marL="0" lvl="0" indent="0" algn="l" defTabSz="889000">
            <a:lnSpc>
              <a:spcPct val="90000"/>
            </a:lnSpc>
            <a:spcBef>
              <a:spcPct val="0"/>
            </a:spcBef>
            <a:spcAft>
              <a:spcPct val="35000"/>
            </a:spcAft>
            <a:buNone/>
          </a:pPr>
          <a:r>
            <a:rPr lang="en-US" sz="2000" kern="1200" dirty="0"/>
            <a:t>May consider fludrocortisone 100 mcg orally</a:t>
          </a:r>
        </a:p>
      </dsp:txBody>
      <dsp:txXfrm>
        <a:off x="3973785" y="1555930"/>
        <a:ext cx="2958577" cy="2694924"/>
      </dsp:txXfrm>
    </dsp:sp>
    <dsp:sp modelId="{86C08571-EC8A-45AB-BF6E-159F6A6A788F}">
      <dsp:nvSpPr>
        <dsp:cNvPr id="0" name=""/>
        <dsp:cNvSpPr/>
      </dsp:nvSpPr>
      <dsp:spPr>
        <a:xfrm>
          <a:off x="6932363" y="943448"/>
          <a:ext cx="3688616" cy="1398966"/>
        </a:xfrm>
        <a:prstGeom prst="rightArrow">
          <a:avLst>
            <a:gd name="adj1" fmla="val 50000"/>
            <a:gd name="adj2" fmla="val 5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22086" numCol="1" spcCol="1270" anchor="ctr" anchorCtr="0">
          <a:noAutofit/>
        </a:bodyPr>
        <a:lstStyle/>
        <a:p>
          <a:pPr marL="0" lvl="0" indent="0" algn="l" defTabSz="1066800">
            <a:lnSpc>
              <a:spcPct val="90000"/>
            </a:lnSpc>
            <a:spcBef>
              <a:spcPct val="0"/>
            </a:spcBef>
            <a:spcAft>
              <a:spcPct val="35000"/>
            </a:spcAft>
            <a:buNone/>
          </a:pPr>
          <a:r>
            <a:rPr lang="en-US" sz="2400" kern="1200" dirty="0"/>
            <a:t>Shock reversal or 7 days</a:t>
          </a:r>
        </a:p>
      </dsp:txBody>
      <dsp:txXfrm>
        <a:off x="6932363" y="1293190"/>
        <a:ext cx="3338875" cy="699483"/>
      </dsp:txXfrm>
    </dsp:sp>
    <dsp:sp modelId="{DD802BBA-2809-4D5A-B89E-862F239F526C}">
      <dsp:nvSpPr>
        <dsp:cNvPr id="0" name=""/>
        <dsp:cNvSpPr/>
      </dsp:nvSpPr>
      <dsp:spPr>
        <a:xfrm>
          <a:off x="6932363" y="2022253"/>
          <a:ext cx="2958577" cy="2655484"/>
        </a:xfrm>
        <a:prstGeom prst="rect">
          <a:avLst/>
        </a:prstGeom>
        <a:solidFill>
          <a:schemeClr val="lt1">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Stop hydrocortisone</a:t>
          </a:r>
        </a:p>
      </dsp:txBody>
      <dsp:txXfrm>
        <a:off x="6932363" y="2022253"/>
        <a:ext cx="2958577" cy="26554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50962-5EDA-48A3-A73A-7492AC92A246}">
      <dsp:nvSpPr>
        <dsp:cNvPr id="0" name=""/>
        <dsp:cNvSpPr/>
      </dsp:nvSpPr>
      <dsp:spPr>
        <a:xfrm>
          <a:off x="331714" y="1425"/>
          <a:ext cx="2106632" cy="145146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15168F-C33C-4C0B-A2F1-3C14A3BB09B0}">
      <dsp:nvSpPr>
        <dsp:cNvPr id="0" name=""/>
        <dsp:cNvSpPr/>
      </dsp:nvSpPr>
      <dsp:spPr>
        <a:xfrm>
          <a:off x="331714" y="1452895"/>
          <a:ext cx="2106632" cy="781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l" defTabSz="622300">
            <a:lnSpc>
              <a:spcPct val="90000"/>
            </a:lnSpc>
            <a:spcBef>
              <a:spcPct val="0"/>
            </a:spcBef>
            <a:spcAft>
              <a:spcPct val="35000"/>
            </a:spcAft>
            <a:buNone/>
          </a:pPr>
          <a:r>
            <a:rPr lang="en-US" sz="1400" kern="1200" dirty="0"/>
            <a:t>What is the rational of using steroid in sepsis?</a:t>
          </a:r>
        </a:p>
        <a:p>
          <a:pPr marL="57150" lvl="1" indent="-57150" algn="l" defTabSz="444500">
            <a:lnSpc>
              <a:spcPct val="90000"/>
            </a:lnSpc>
            <a:spcBef>
              <a:spcPct val="0"/>
            </a:spcBef>
            <a:spcAft>
              <a:spcPct val="15000"/>
            </a:spcAft>
            <a:buChar char="•"/>
          </a:pPr>
          <a:r>
            <a:rPr lang="en-US" sz="1000" b="1" kern="1200" dirty="0"/>
            <a:t>Relative adrenal insufficiency</a:t>
          </a:r>
        </a:p>
      </dsp:txBody>
      <dsp:txXfrm>
        <a:off x="331714" y="1452895"/>
        <a:ext cx="2106632" cy="781560"/>
      </dsp:txXfrm>
    </dsp:sp>
    <dsp:sp modelId="{461D90EE-8A74-4F0C-8885-6066FB299297}">
      <dsp:nvSpPr>
        <dsp:cNvPr id="0" name=""/>
        <dsp:cNvSpPr/>
      </dsp:nvSpPr>
      <dsp:spPr>
        <a:xfrm>
          <a:off x="2649099" y="1425"/>
          <a:ext cx="2106632" cy="1451469"/>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E8210F-9EF9-4B1E-915E-624C62A7227A}">
      <dsp:nvSpPr>
        <dsp:cNvPr id="0" name=""/>
        <dsp:cNvSpPr/>
      </dsp:nvSpPr>
      <dsp:spPr>
        <a:xfrm>
          <a:off x="2649099" y="1452895"/>
          <a:ext cx="2106632" cy="781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l" defTabSz="622300">
            <a:lnSpc>
              <a:spcPct val="90000"/>
            </a:lnSpc>
            <a:spcBef>
              <a:spcPct val="0"/>
            </a:spcBef>
            <a:spcAft>
              <a:spcPct val="35000"/>
            </a:spcAft>
            <a:buNone/>
          </a:pPr>
          <a:r>
            <a:rPr lang="en-US" sz="1400" kern="1200" dirty="0"/>
            <a:t>What is the benefit of steroid in sepsis?</a:t>
          </a:r>
        </a:p>
        <a:p>
          <a:pPr marL="57150" lvl="1" indent="-57150" algn="l" defTabSz="444500">
            <a:lnSpc>
              <a:spcPct val="90000"/>
            </a:lnSpc>
            <a:spcBef>
              <a:spcPct val="0"/>
            </a:spcBef>
            <a:spcAft>
              <a:spcPct val="15000"/>
            </a:spcAft>
            <a:buChar char="•"/>
          </a:pPr>
          <a:r>
            <a:rPr lang="en-US" sz="1000" b="1" kern="1200" dirty="0"/>
            <a:t>Shock reversal</a:t>
          </a:r>
        </a:p>
      </dsp:txBody>
      <dsp:txXfrm>
        <a:off x="2649099" y="1452895"/>
        <a:ext cx="2106632" cy="781560"/>
      </dsp:txXfrm>
    </dsp:sp>
    <dsp:sp modelId="{AD0FBDB3-7C40-49BE-B576-EC5EC69771FA}">
      <dsp:nvSpPr>
        <dsp:cNvPr id="0" name=""/>
        <dsp:cNvSpPr/>
      </dsp:nvSpPr>
      <dsp:spPr>
        <a:xfrm>
          <a:off x="4966483" y="1425"/>
          <a:ext cx="2106632" cy="1451469"/>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BB8F47-88B9-4056-B90C-B5334222E96C}">
      <dsp:nvSpPr>
        <dsp:cNvPr id="0" name=""/>
        <dsp:cNvSpPr/>
      </dsp:nvSpPr>
      <dsp:spPr>
        <a:xfrm>
          <a:off x="4966483" y="1452895"/>
          <a:ext cx="2106632" cy="781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l" defTabSz="622300">
            <a:lnSpc>
              <a:spcPct val="90000"/>
            </a:lnSpc>
            <a:spcBef>
              <a:spcPct val="0"/>
            </a:spcBef>
            <a:spcAft>
              <a:spcPct val="35000"/>
            </a:spcAft>
            <a:buNone/>
          </a:pPr>
          <a:r>
            <a:rPr lang="en-US" sz="1400" kern="1200" dirty="0"/>
            <a:t>Should adrenal reserve be assessed?</a:t>
          </a:r>
        </a:p>
        <a:p>
          <a:pPr marL="57150" lvl="1" indent="-57150" algn="l" defTabSz="444500">
            <a:lnSpc>
              <a:spcPct val="90000"/>
            </a:lnSpc>
            <a:spcBef>
              <a:spcPct val="0"/>
            </a:spcBef>
            <a:spcAft>
              <a:spcPct val="15000"/>
            </a:spcAft>
            <a:buChar char="•"/>
          </a:pPr>
          <a:r>
            <a:rPr lang="en-US" sz="1000" b="1" kern="1200" dirty="0"/>
            <a:t>No</a:t>
          </a:r>
        </a:p>
      </dsp:txBody>
      <dsp:txXfrm>
        <a:off x="4966483" y="1452895"/>
        <a:ext cx="2106632" cy="781560"/>
      </dsp:txXfrm>
    </dsp:sp>
    <dsp:sp modelId="{F5B00AD5-5097-4839-A827-256DCD574140}">
      <dsp:nvSpPr>
        <dsp:cNvPr id="0" name=""/>
        <dsp:cNvSpPr/>
      </dsp:nvSpPr>
      <dsp:spPr>
        <a:xfrm>
          <a:off x="7283868" y="1425"/>
          <a:ext cx="2106632" cy="1451469"/>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21E9B6-2FA4-4216-A592-BF59B569409E}">
      <dsp:nvSpPr>
        <dsp:cNvPr id="0" name=""/>
        <dsp:cNvSpPr/>
      </dsp:nvSpPr>
      <dsp:spPr>
        <a:xfrm>
          <a:off x="7283868" y="1452895"/>
          <a:ext cx="2106632" cy="781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l" defTabSz="622300">
            <a:lnSpc>
              <a:spcPct val="90000"/>
            </a:lnSpc>
            <a:spcBef>
              <a:spcPct val="0"/>
            </a:spcBef>
            <a:spcAft>
              <a:spcPct val="35000"/>
            </a:spcAft>
            <a:buNone/>
          </a:pPr>
          <a:r>
            <a:rPr lang="en-US" sz="1400" kern="1200" dirty="0"/>
            <a:t>Does the use of steroid prevent progression to shock in sepsis?</a:t>
          </a:r>
        </a:p>
        <a:p>
          <a:pPr marL="57150" lvl="1" indent="-57150" algn="l" defTabSz="444500">
            <a:lnSpc>
              <a:spcPct val="90000"/>
            </a:lnSpc>
            <a:spcBef>
              <a:spcPct val="0"/>
            </a:spcBef>
            <a:spcAft>
              <a:spcPct val="15000"/>
            </a:spcAft>
            <a:buChar char="•"/>
          </a:pPr>
          <a:r>
            <a:rPr lang="en-US" sz="1000" b="1" kern="1200" dirty="0"/>
            <a:t>No</a:t>
          </a:r>
        </a:p>
      </dsp:txBody>
      <dsp:txXfrm>
        <a:off x="7283868" y="1452895"/>
        <a:ext cx="2106632" cy="781560"/>
      </dsp:txXfrm>
    </dsp:sp>
    <dsp:sp modelId="{705B6AD8-6C20-43F9-9640-0DCA284AC5BB}">
      <dsp:nvSpPr>
        <dsp:cNvPr id="0" name=""/>
        <dsp:cNvSpPr/>
      </dsp:nvSpPr>
      <dsp:spPr>
        <a:xfrm>
          <a:off x="9601252" y="1425"/>
          <a:ext cx="2106632" cy="1451469"/>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B90795-45F6-403F-B905-A9FB3DD78D82}">
      <dsp:nvSpPr>
        <dsp:cNvPr id="0" name=""/>
        <dsp:cNvSpPr/>
      </dsp:nvSpPr>
      <dsp:spPr>
        <a:xfrm>
          <a:off x="9601252" y="1452895"/>
          <a:ext cx="2106632" cy="781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l" defTabSz="622300">
            <a:lnSpc>
              <a:spcPct val="90000"/>
            </a:lnSpc>
            <a:spcBef>
              <a:spcPct val="0"/>
            </a:spcBef>
            <a:spcAft>
              <a:spcPct val="35000"/>
            </a:spcAft>
            <a:buNone/>
          </a:pPr>
          <a:r>
            <a:rPr lang="en-US" sz="1400" kern="1200" dirty="0"/>
            <a:t>When to start steroids and how much?</a:t>
          </a:r>
          <a:endParaRPr lang="en-US" sz="1400" b="1" kern="1200" dirty="0"/>
        </a:p>
        <a:p>
          <a:pPr marL="57150" lvl="1" indent="-57150" algn="l" defTabSz="444500">
            <a:lnSpc>
              <a:spcPct val="90000"/>
            </a:lnSpc>
            <a:spcBef>
              <a:spcPct val="0"/>
            </a:spcBef>
            <a:spcAft>
              <a:spcPct val="15000"/>
            </a:spcAft>
            <a:buChar char="•"/>
          </a:pPr>
          <a:r>
            <a:rPr lang="en-US" sz="1000" b="1" kern="1200" dirty="0"/>
            <a:t>Ongoing vasopressor support</a:t>
          </a:r>
        </a:p>
      </dsp:txBody>
      <dsp:txXfrm>
        <a:off x="9601252" y="1452895"/>
        <a:ext cx="2106632" cy="781560"/>
      </dsp:txXfrm>
    </dsp:sp>
    <dsp:sp modelId="{9884505D-5467-4CCA-9954-3E550BF46734}">
      <dsp:nvSpPr>
        <dsp:cNvPr id="0" name=""/>
        <dsp:cNvSpPr/>
      </dsp:nvSpPr>
      <dsp:spPr>
        <a:xfrm>
          <a:off x="1490406" y="2445119"/>
          <a:ext cx="2106632" cy="145146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ABEE3B-9704-44D8-BF06-53A799FFE779}">
      <dsp:nvSpPr>
        <dsp:cNvPr id="0" name=""/>
        <dsp:cNvSpPr/>
      </dsp:nvSpPr>
      <dsp:spPr>
        <a:xfrm>
          <a:off x="1490406" y="3896589"/>
          <a:ext cx="2106632" cy="781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l" defTabSz="622300">
            <a:lnSpc>
              <a:spcPct val="90000"/>
            </a:lnSpc>
            <a:spcBef>
              <a:spcPct val="0"/>
            </a:spcBef>
            <a:spcAft>
              <a:spcPct val="35000"/>
            </a:spcAft>
            <a:buNone/>
          </a:pPr>
          <a:r>
            <a:rPr lang="en-US" sz="1400" kern="1200" dirty="0"/>
            <a:t>Do we need to add fludrocortisone?</a:t>
          </a:r>
        </a:p>
        <a:p>
          <a:pPr marL="57150" lvl="1" indent="-57150" algn="l" defTabSz="444500">
            <a:lnSpc>
              <a:spcPct val="90000"/>
            </a:lnSpc>
            <a:spcBef>
              <a:spcPct val="0"/>
            </a:spcBef>
            <a:spcAft>
              <a:spcPct val="15000"/>
            </a:spcAft>
            <a:buChar char="•"/>
          </a:pPr>
          <a:r>
            <a:rPr lang="en-US" sz="1000" b="1" kern="1200" dirty="0"/>
            <a:t>Maybe</a:t>
          </a:r>
        </a:p>
      </dsp:txBody>
      <dsp:txXfrm>
        <a:off x="1490406" y="3896589"/>
        <a:ext cx="2106632" cy="781560"/>
      </dsp:txXfrm>
    </dsp:sp>
    <dsp:sp modelId="{D5C8B374-DC58-4350-8348-4C47E9360BE8}">
      <dsp:nvSpPr>
        <dsp:cNvPr id="0" name=""/>
        <dsp:cNvSpPr/>
      </dsp:nvSpPr>
      <dsp:spPr>
        <a:xfrm>
          <a:off x="3807791" y="2445119"/>
          <a:ext cx="2106632" cy="1451469"/>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BBB2C6-7158-4718-93B3-3E9D62906F1C}">
      <dsp:nvSpPr>
        <dsp:cNvPr id="0" name=""/>
        <dsp:cNvSpPr/>
      </dsp:nvSpPr>
      <dsp:spPr>
        <a:xfrm>
          <a:off x="3807791" y="3896589"/>
          <a:ext cx="2106632" cy="781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l" defTabSz="622300">
            <a:lnSpc>
              <a:spcPct val="90000"/>
            </a:lnSpc>
            <a:spcBef>
              <a:spcPct val="0"/>
            </a:spcBef>
            <a:spcAft>
              <a:spcPct val="35000"/>
            </a:spcAft>
            <a:buNone/>
          </a:pPr>
          <a:r>
            <a:rPr lang="en-US" sz="1400" kern="1200" dirty="0"/>
            <a:t>What are the expected adverse events with steroid?</a:t>
          </a:r>
        </a:p>
        <a:p>
          <a:pPr marL="57150" lvl="1" indent="-57150" algn="l" defTabSz="444500">
            <a:lnSpc>
              <a:spcPct val="90000"/>
            </a:lnSpc>
            <a:spcBef>
              <a:spcPct val="0"/>
            </a:spcBef>
            <a:spcAft>
              <a:spcPct val="15000"/>
            </a:spcAft>
            <a:buChar char="•"/>
          </a:pPr>
          <a:r>
            <a:rPr lang="en-US" sz="1000" b="1" kern="1200" dirty="0"/>
            <a:t>Muscle weakness and hypernatremia</a:t>
          </a:r>
        </a:p>
      </dsp:txBody>
      <dsp:txXfrm>
        <a:off x="3807791" y="3896589"/>
        <a:ext cx="2106632" cy="781560"/>
      </dsp:txXfrm>
    </dsp:sp>
    <dsp:sp modelId="{10034844-3611-4B17-B297-AD6E8BD0113C}">
      <dsp:nvSpPr>
        <dsp:cNvPr id="0" name=""/>
        <dsp:cNvSpPr/>
      </dsp:nvSpPr>
      <dsp:spPr>
        <a:xfrm>
          <a:off x="6125175" y="2445119"/>
          <a:ext cx="2106632" cy="1451469"/>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F05B7A-3DB7-44CD-9830-6AEB446D27B1}">
      <dsp:nvSpPr>
        <dsp:cNvPr id="0" name=""/>
        <dsp:cNvSpPr/>
      </dsp:nvSpPr>
      <dsp:spPr>
        <a:xfrm>
          <a:off x="6125175" y="3896589"/>
          <a:ext cx="2106632" cy="781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l" defTabSz="622300">
            <a:lnSpc>
              <a:spcPct val="90000"/>
            </a:lnSpc>
            <a:spcBef>
              <a:spcPct val="0"/>
            </a:spcBef>
            <a:spcAft>
              <a:spcPct val="35000"/>
            </a:spcAft>
            <a:buNone/>
          </a:pPr>
          <a:r>
            <a:rPr lang="en-US" sz="1400" kern="1200" dirty="0"/>
            <a:t>How long do we keep on steroids?</a:t>
          </a:r>
        </a:p>
        <a:p>
          <a:pPr marL="57150" lvl="1" indent="-57150" algn="l" defTabSz="444500">
            <a:lnSpc>
              <a:spcPct val="90000"/>
            </a:lnSpc>
            <a:spcBef>
              <a:spcPct val="0"/>
            </a:spcBef>
            <a:spcAft>
              <a:spcPct val="15000"/>
            </a:spcAft>
            <a:buChar char="•"/>
          </a:pPr>
          <a:r>
            <a:rPr lang="en-US" sz="1000" b="1" kern="1200" dirty="0"/>
            <a:t>Till shock reversal</a:t>
          </a:r>
        </a:p>
      </dsp:txBody>
      <dsp:txXfrm>
        <a:off x="6125175" y="3896589"/>
        <a:ext cx="2106632" cy="781560"/>
      </dsp:txXfrm>
    </dsp:sp>
    <dsp:sp modelId="{DC7CCB50-F755-49B7-B2BF-03EC900A29C0}">
      <dsp:nvSpPr>
        <dsp:cNvPr id="0" name=""/>
        <dsp:cNvSpPr/>
      </dsp:nvSpPr>
      <dsp:spPr>
        <a:xfrm>
          <a:off x="8442560" y="2445119"/>
          <a:ext cx="2106632" cy="1451469"/>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0D9318-5E46-4050-BB43-9E23C0160AFD}">
      <dsp:nvSpPr>
        <dsp:cNvPr id="0" name=""/>
        <dsp:cNvSpPr/>
      </dsp:nvSpPr>
      <dsp:spPr>
        <a:xfrm>
          <a:off x="8442560" y="3896589"/>
          <a:ext cx="2106632" cy="781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l" defTabSz="622300">
            <a:lnSpc>
              <a:spcPct val="90000"/>
            </a:lnSpc>
            <a:spcBef>
              <a:spcPct val="0"/>
            </a:spcBef>
            <a:spcAft>
              <a:spcPct val="35000"/>
            </a:spcAft>
            <a:buNone/>
          </a:pPr>
          <a:r>
            <a:rPr lang="en-US" sz="1400" kern="1200" dirty="0"/>
            <a:t>Do we stop or taper?</a:t>
          </a:r>
        </a:p>
        <a:p>
          <a:pPr marL="57150" lvl="1" indent="-57150" algn="l" defTabSz="444500">
            <a:lnSpc>
              <a:spcPct val="90000"/>
            </a:lnSpc>
            <a:spcBef>
              <a:spcPct val="0"/>
            </a:spcBef>
            <a:spcAft>
              <a:spcPct val="15000"/>
            </a:spcAft>
            <a:buChar char="•"/>
          </a:pPr>
          <a:r>
            <a:rPr lang="en-US" sz="1000" b="1" kern="1200" dirty="0"/>
            <a:t>Stop</a:t>
          </a:r>
        </a:p>
      </dsp:txBody>
      <dsp:txXfrm>
        <a:off x="8442560" y="3896589"/>
        <a:ext cx="2106632" cy="781560"/>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9EA8C6-12F2-47AD-BC73-84C894B9B0A0}" type="datetimeFigureOut">
              <a:rPr lang="en-US" smtClean="0"/>
              <a:t>6/19/2024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7F6F77-7E53-4C4B-AD34-A6D433543B4E}" type="slidenum">
              <a:rPr lang="en-US" smtClean="0"/>
              <a:t>‹#›</a:t>
            </a:fld>
            <a:endParaRPr lang="en-US"/>
          </a:p>
        </p:txBody>
      </p:sp>
    </p:spTree>
    <p:extLst>
      <p:ext uri="{BB962C8B-B14F-4D97-AF65-F5344CB8AC3E}">
        <p14:creationId xmlns:p14="http://schemas.microsoft.com/office/powerpoint/2010/main" val="1473067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 cellulitis</a:t>
            </a:r>
          </a:p>
        </p:txBody>
      </p:sp>
      <p:sp>
        <p:nvSpPr>
          <p:cNvPr id="4" name="Slide Number Placeholder 3"/>
          <p:cNvSpPr>
            <a:spLocks noGrp="1"/>
          </p:cNvSpPr>
          <p:nvPr>
            <p:ph type="sldNum" sz="quarter" idx="5"/>
          </p:nvPr>
        </p:nvSpPr>
        <p:spPr/>
        <p:txBody>
          <a:bodyPr/>
          <a:lstStyle/>
          <a:p>
            <a:fld id="{3E7F6F77-7E53-4C4B-AD34-A6D433543B4E}" type="slidenum">
              <a:rPr lang="en-US" smtClean="0"/>
              <a:t>5</a:t>
            </a:fld>
            <a:endParaRPr lang="en-US"/>
          </a:p>
        </p:txBody>
      </p:sp>
    </p:spTree>
    <p:extLst>
      <p:ext uri="{BB962C8B-B14F-4D97-AF65-F5344CB8AC3E}">
        <p14:creationId xmlns:p14="http://schemas.microsoft.com/office/powerpoint/2010/main" val="3426149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B4FB51-78FA-4313-B580-2758404E98A6}" type="slidenum">
              <a:rPr lang="en-US" smtClean="0"/>
              <a:t>22</a:t>
            </a:fld>
            <a:endParaRPr lang="en-US"/>
          </a:p>
        </p:txBody>
      </p:sp>
    </p:spTree>
    <p:extLst>
      <p:ext uri="{BB962C8B-B14F-4D97-AF65-F5344CB8AC3E}">
        <p14:creationId xmlns:p14="http://schemas.microsoft.com/office/powerpoint/2010/main" val="4046798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B4FB51-78FA-4313-B580-2758404E98A6}" type="slidenum">
              <a:rPr lang="en-US" smtClean="0"/>
              <a:t>24</a:t>
            </a:fld>
            <a:endParaRPr lang="en-US"/>
          </a:p>
        </p:txBody>
      </p:sp>
    </p:spTree>
    <p:extLst>
      <p:ext uri="{BB962C8B-B14F-4D97-AF65-F5344CB8AC3E}">
        <p14:creationId xmlns:p14="http://schemas.microsoft.com/office/powerpoint/2010/main" val="1499011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1266" name="Rectangle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wrap="none" anchor="ct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Arial" charset="0"/>
                <a:cs typeface="Arial" charset="0"/>
              </a:rPr>
              <a:t>Table 2 Primary and Secondary Outcomes and Adverse Events.</a:t>
            </a:r>
            <a:endParaRPr lang="en-GB" dirty="0">
              <a:latin typeface="Arial" charset="0"/>
              <a:ea typeface="Arial"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86313-6E60-42DE-9893-88A4F1D5D2E8}" type="slidenum">
              <a:rPr lang="en-US" smtClean="0"/>
              <a:pPr/>
              <a:t>29</a:t>
            </a:fld>
            <a:endParaRPr lang="en-US"/>
          </a:p>
        </p:txBody>
      </p:sp>
    </p:spTree>
    <p:extLst>
      <p:ext uri="{BB962C8B-B14F-4D97-AF65-F5344CB8AC3E}">
        <p14:creationId xmlns:p14="http://schemas.microsoft.com/office/powerpoint/2010/main" val="2302034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86313-6E60-42DE-9893-88A4F1D5D2E8}" type="slidenum">
              <a:rPr lang="en-US" smtClean="0"/>
              <a:pPr/>
              <a:t>31</a:t>
            </a:fld>
            <a:endParaRPr lang="en-US"/>
          </a:p>
        </p:txBody>
      </p:sp>
    </p:spTree>
    <p:extLst>
      <p:ext uri="{BB962C8B-B14F-4D97-AF65-F5344CB8AC3E}">
        <p14:creationId xmlns:p14="http://schemas.microsoft.com/office/powerpoint/2010/main" val="3676905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53535"/>
                </a:solidFill>
                <a:effectLst/>
                <a:latin typeface="Fira Sans" panose="020B0803050000020004" pitchFamily="34" charset="0"/>
              </a:rPr>
              <a:t>Forest plots presenting the odds ratios for short-term mortality among treatment groups receiving either combined hydrocortisone and fludrocortisone, hydrocortisone alone, or placebo: includes all studies (</a:t>
            </a:r>
            <a:r>
              <a:rPr lang="en-US" b="1" i="0" dirty="0">
                <a:solidFill>
                  <a:srgbClr val="353535"/>
                </a:solidFill>
                <a:effectLst/>
                <a:latin typeface="Fira Sans" panose="020B0803050000020004" pitchFamily="34" charset="0"/>
              </a:rPr>
              <a:t>A</a:t>
            </a:r>
            <a:r>
              <a:rPr lang="en-US" b="0" i="0" dirty="0">
                <a:solidFill>
                  <a:srgbClr val="353535"/>
                </a:solidFill>
                <a:effectLst/>
                <a:latin typeface="Fira Sans" panose="020B0803050000020004" pitchFamily="34" charset="0"/>
              </a:rPr>
              <a:t>); has been narrowed down to randomized controlled trials (</a:t>
            </a:r>
            <a:r>
              <a:rPr lang="en-US" b="1" i="0" dirty="0">
                <a:solidFill>
                  <a:srgbClr val="353535"/>
                </a:solidFill>
                <a:effectLst/>
                <a:latin typeface="Fira Sans" panose="020B0803050000020004" pitchFamily="34" charset="0"/>
              </a:rPr>
              <a:t>B</a:t>
            </a:r>
            <a:r>
              <a:rPr lang="en-US" b="0" i="0" dirty="0">
                <a:solidFill>
                  <a:srgbClr val="353535"/>
                </a:solidFill>
                <a:effectLst/>
                <a:latin typeface="Fira Sans" panose="020B0803050000020004" pitchFamily="34" charset="0"/>
              </a:rPr>
              <a:t>); and specifically examines randomized controlled trials administering an initial daily hydrocortisone dosage of 200 mg (</a:t>
            </a:r>
            <a:r>
              <a:rPr lang="en-US" b="1" i="0" dirty="0">
                <a:solidFill>
                  <a:srgbClr val="353535"/>
                </a:solidFill>
                <a:effectLst/>
                <a:latin typeface="Fira Sans" panose="020B0803050000020004" pitchFamily="34" charset="0"/>
              </a:rPr>
              <a:t>C</a:t>
            </a:r>
            <a:r>
              <a:rPr lang="en-US" b="0" i="0" dirty="0">
                <a:solidFill>
                  <a:srgbClr val="353535"/>
                </a:solidFill>
                <a:effectLst/>
                <a:latin typeface="Fira Sans" panose="020B0803050000020004" pitchFamily="34" charset="0"/>
              </a:rPr>
              <a:t>). </a:t>
            </a:r>
            <a:r>
              <a:rPr lang="en-US" b="0" i="0" dirty="0" err="1">
                <a:solidFill>
                  <a:srgbClr val="353535"/>
                </a:solidFill>
                <a:effectLst/>
                <a:latin typeface="Fira Sans" panose="020B0803050000020004" pitchFamily="34" charset="0"/>
              </a:rPr>
              <a:t>CrI</a:t>
            </a:r>
            <a:r>
              <a:rPr lang="en-US" b="0" i="0" dirty="0">
                <a:solidFill>
                  <a:srgbClr val="353535"/>
                </a:solidFill>
                <a:effectLst/>
                <a:latin typeface="Fira Sans" panose="020B0803050000020004" pitchFamily="34" charset="0"/>
              </a:rPr>
              <a:t> = credible interval, OR = odds ratio</a:t>
            </a:r>
            <a:endParaRPr lang="en-US" dirty="0"/>
          </a:p>
        </p:txBody>
      </p:sp>
      <p:sp>
        <p:nvSpPr>
          <p:cNvPr id="4" name="Slide Number Placeholder 3"/>
          <p:cNvSpPr>
            <a:spLocks noGrp="1"/>
          </p:cNvSpPr>
          <p:nvPr>
            <p:ph type="sldNum" sz="quarter" idx="5"/>
          </p:nvPr>
        </p:nvSpPr>
        <p:spPr/>
        <p:txBody>
          <a:bodyPr/>
          <a:lstStyle/>
          <a:p>
            <a:fld id="{3E7F6F77-7E53-4C4B-AD34-A6D433543B4E}" type="slidenum">
              <a:rPr lang="en-US" smtClean="0"/>
              <a:t>40</a:t>
            </a:fld>
            <a:endParaRPr lang="en-US"/>
          </a:p>
        </p:txBody>
      </p:sp>
    </p:spTree>
    <p:extLst>
      <p:ext uri="{BB962C8B-B14F-4D97-AF65-F5344CB8AC3E}">
        <p14:creationId xmlns:p14="http://schemas.microsoft.com/office/powerpoint/2010/main" val="4121258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Arial" charset="0"/>
                <a:cs typeface="Arial" charset="0"/>
              </a:rPr>
              <a:t>Table 2 Primary and Secondary Outcomes and Adverse Events.</a:t>
            </a:r>
            <a:endParaRPr lang="en-GB" dirty="0">
              <a:latin typeface="Arial" charset="0"/>
              <a:ea typeface="Arial" charset="0"/>
              <a:cs typeface="Arial" charset="0"/>
            </a:endParaRPr>
          </a:p>
        </p:txBody>
      </p:sp>
    </p:spTree>
    <p:extLst>
      <p:ext uri="{BB962C8B-B14F-4D97-AF65-F5344CB8AC3E}">
        <p14:creationId xmlns:p14="http://schemas.microsoft.com/office/powerpoint/2010/main" val="3226292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Previous cellulitis</a:t>
            </a:r>
          </a:p>
          <a:p>
            <a:endParaRPr lang="en-US" dirty="0"/>
          </a:p>
        </p:txBody>
      </p:sp>
      <p:sp>
        <p:nvSpPr>
          <p:cNvPr id="4" name="Slide Number Placeholder 3"/>
          <p:cNvSpPr>
            <a:spLocks noGrp="1"/>
          </p:cNvSpPr>
          <p:nvPr>
            <p:ph type="sldNum" sz="quarter" idx="5"/>
          </p:nvPr>
        </p:nvSpPr>
        <p:spPr/>
        <p:txBody>
          <a:bodyPr/>
          <a:lstStyle/>
          <a:p>
            <a:fld id="{3E7F6F77-7E53-4C4B-AD34-A6D433543B4E}" type="slidenum">
              <a:rPr lang="en-US" smtClean="0"/>
              <a:t>6</a:t>
            </a:fld>
            <a:endParaRPr lang="en-US"/>
          </a:p>
        </p:txBody>
      </p:sp>
    </p:spTree>
    <p:extLst>
      <p:ext uri="{BB962C8B-B14F-4D97-AF65-F5344CB8AC3E}">
        <p14:creationId xmlns:p14="http://schemas.microsoft.com/office/powerpoint/2010/main" val="3351050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Previous cellulitis</a:t>
            </a:r>
          </a:p>
          <a:p>
            <a:endParaRPr lang="en-US" dirty="0"/>
          </a:p>
        </p:txBody>
      </p:sp>
      <p:sp>
        <p:nvSpPr>
          <p:cNvPr id="4" name="Slide Number Placeholder 3"/>
          <p:cNvSpPr>
            <a:spLocks noGrp="1"/>
          </p:cNvSpPr>
          <p:nvPr>
            <p:ph type="sldNum" sz="quarter" idx="5"/>
          </p:nvPr>
        </p:nvSpPr>
        <p:spPr/>
        <p:txBody>
          <a:bodyPr/>
          <a:lstStyle/>
          <a:p>
            <a:fld id="{3E7F6F77-7E53-4C4B-AD34-A6D433543B4E}" type="slidenum">
              <a:rPr lang="en-US" smtClean="0"/>
              <a:t>7</a:t>
            </a:fld>
            <a:endParaRPr lang="en-US"/>
          </a:p>
        </p:txBody>
      </p:sp>
    </p:spTree>
    <p:extLst>
      <p:ext uri="{BB962C8B-B14F-4D97-AF65-F5344CB8AC3E}">
        <p14:creationId xmlns:p14="http://schemas.microsoft.com/office/powerpoint/2010/main" val="1454718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CT scan of the right lower extremity shows extensive subcutaneous fat stranding throughout the visualized portion of the lower extremity concerning for severe edema or cellulitis with no evidence of abscess or soft tissue gas</a:t>
            </a:r>
          </a:p>
        </p:txBody>
      </p:sp>
      <p:sp>
        <p:nvSpPr>
          <p:cNvPr id="4" name="Slide Number Placeholder 3"/>
          <p:cNvSpPr>
            <a:spLocks noGrp="1"/>
          </p:cNvSpPr>
          <p:nvPr>
            <p:ph type="sldNum" sz="quarter" idx="5"/>
          </p:nvPr>
        </p:nvSpPr>
        <p:spPr/>
        <p:txBody>
          <a:bodyPr/>
          <a:lstStyle/>
          <a:p>
            <a:fld id="{3E7F6F77-7E53-4C4B-AD34-A6D433543B4E}" type="slidenum">
              <a:rPr lang="en-US" smtClean="0"/>
              <a:t>9</a:t>
            </a:fld>
            <a:endParaRPr lang="en-US"/>
          </a:p>
        </p:txBody>
      </p:sp>
    </p:spTree>
    <p:extLst>
      <p:ext uri="{BB962C8B-B14F-4D97-AF65-F5344CB8AC3E}">
        <p14:creationId xmlns:p14="http://schemas.microsoft.com/office/powerpoint/2010/main" val="3295031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1. Extensive subcutaneous fat stranding throughout the visualized portion of the lower extremity concerning for severe edema or cellulitis.</a:t>
            </a:r>
            <a:br>
              <a:rPr lang="en-US" dirty="0"/>
            </a:br>
            <a:r>
              <a:rPr lang="en-US" sz="1200" b="0" i="0" kern="1200" dirty="0">
                <a:solidFill>
                  <a:schemeClr val="tx1"/>
                </a:solidFill>
                <a:effectLst/>
                <a:latin typeface="+mn-lt"/>
                <a:ea typeface="+mn-ea"/>
                <a:cs typeface="+mn-cs"/>
              </a:rPr>
              <a:t>2. No evidence of abscess. No soft tissue gas.</a:t>
            </a:r>
            <a:br>
              <a:rPr lang="en-US" dirty="0"/>
            </a:br>
            <a:r>
              <a:rPr lang="en-US" sz="1200" b="0" i="0" kern="1200" dirty="0">
                <a:solidFill>
                  <a:schemeClr val="tx1"/>
                </a:solidFill>
                <a:effectLst/>
                <a:latin typeface="+mn-lt"/>
                <a:ea typeface="+mn-ea"/>
                <a:cs typeface="+mn-cs"/>
              </a:rPr>
              <a:t>3. Small right knee joint effusion</a:t>
            </a:r>
            <a:endParaRPr lang="en-US" dirty="0"/>
          </a:p>
        </p:txBody>
      </p:sp>
      <p:sp>
        <p:nvSpPr>
          <p:cNvPr id="4" name="Slide Number Placeholder 3"/>
          <p:cNvSpPr>
            <a:spLocks noGrp="1"/>
          </p:cNvSpPr>
          <p:nvPr>
            <p:ph type="sldNum" sz="quarter" idx="10"/>
          </p:nvPr>
        </p:nvSpPr>
        <p:spPr/>
        <p:txBody>
          <a:bodyPr/>
          <a:lstStyle/>
          <a:p>
            <a:fld id="{3E7F6F77-7E53-4C4B-AD34-A6D433543B4E}" type="slidenum">
              <a:rPr lang="en-US" smtClean="0"/>
              <a:t>10</a:t>
            </a:fld>
            <a:endParaRPr lang="en-US"/>
          </a:p>
        </p:txBody>
      </p:sp>
    </p:spTree>
    <p:extLst>
      <p:ext uri="{BB962C8B-B14F-4D97-AF65-F5344CB8AC3E}">
        <p14:creationId xmlns:p14="http://schemas.microsoft.com/office/powerpoint/2010/main" val="227890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86313-6E60-42DE-9893-88A4F1D5D2E8}" type="slidenum">
              <a:rPr lang="en-US" smtClean="0"/>
              <a:pPr/>
              <a:t>17</a:t>
            </a:fld>
            <a:endParaRPr lang="en-US"/>
          </a:p>
        </p:txBody>
      </p:sp>
    </p:spTree>
    <p:extLst>
      <p:ext uri="{BB962C8B-B14F-4D97-AF65-F5344CB8AC3E}">
        <p14:creationId xmlns:p14="http://schemas.microsoft.com/office/powerpoint/2010/main" val="9387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86313-6E60-42DE-9893-88A4F1D5D2E8}" type="slidenum">
              <a:rPr lang="en-US" smtClean="0"/>
              <a:pPr/>
              <a:t>18</a:t>
            </a:fld>
            <a:endParaRPr lang="en-US"/>
          </a:p>
        </p:txBody>
      </p:sp>
    </p:spTree>
    <p:extLst>
      <p:ext uri="{BB962C8B-B14F-4D97-AF65-F5344CB8AC3E}">
        <p14:creationId xmlns:p14="http://schemas.microsoft.com/office/powerpoint/2010/main" val="1657734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86313-6E60-42DE-9893-88A4F1D5D2E8}" type="slidenum">
              <a:rPr lang="en-US" smtClean="0"/>
              <a:pPr/>
              <a:t>19</a:t>
            </a:fld>
            <a:endParaRPr lang="en-US"/>
          </a:p>
        </p:txBody>
      </p:sp>
    </p:spTree>
    <p:extLst>
      <p:ext uri="{BB962C8B-B14F-4D97-AF65-F5344CB8AC3E}">
        <p14:creationId xmlns:p14="http://schemas.microsoft.com/office/powerpoint/2010/main" val="359637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B4FB51-78FA-4313-B580-2758404E98A6}" type="slidenum">
              <a:rPr lang="en-US" smtClean="0"/>
              <a:t>21</a:t>
            </a:fld>
            <a:endParaRPr lang="en-US"/>
          </a:p>
        </p:txBody>
      </p:sp>
    </p:spTree>
    <p:extLst>
      <p:ext uri="{BB962C8B-B14F-4D97-AF65-F5344CB8AC3E}">
        <p14:creationId xmlns:p14="http://schemas.microsoft.com/office/powerpoint/2010/main" val="37173748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690171"/>
            <a:ext cx="10058400" cy="2069159"/>
          </a:xfrm>
          <a:prstGeom prst="rect">
            <a:avLst/>
          </a:prstGeom>
        </p:spPr>
        <p:txBody>
          <a:bodyPr anchor="b">
            <a:normAutofit/>
          </a:bodyPr>
          <a:lstStyle>
            <a:lvl1pPr algn="ctr">
              <a:lnSpc>
                <a:spcPct val="85000"/>
              </a:lnSpc>
              <a:defRPr sz="5400" b="1" spc="-51" baseline="0">
                <a:solidFill>
                  <a:schemeClr val="tx1">
                    <a:lumMod val="85000"/>
                    <a:lumOff val="15000"/>
                  </a:schemeClr>
                </a:solidFill>
              </a:defRPr>
            </a:lvl1pPr>
          </a:lstStyle>
          <a:p>
            <a:r>
              <a:rPr lang="en-US" dirty="0"/>
              <a:t>Click to edit Master title style</a:t>
            </a:r>
          </a:p>
        </p:txBody>
      </p:sp>
      <p:sp>
        <p:nvSpPr>
          <p:cNvPr id="14" name="Rectangle 13"/>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userDrawn="1"/>
        </p:nvSpPr>
        <p:spPr>
          <a:xfrm>
            <a:off x="1" y="6334802"/>
            <a:ext cx="12192001" cy="65998"/>
          </a:xfrm>
          <a:prstGeom prst="rect">
            <a:avLst/>
          </a:prstGeom>
          <a:solidFill>
            <a:srgbClr val="4A66A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1100051" y="4732556"/>
            <a:ext cx="10058400" cy="1143000"/>
          </a:xfrm>
        </p:spPr>
        <p:txBody>
          <a:bodyPr lIns="91440" rIns="91440">
            <a:normAutofit/>
          </a:bodyPr>
          <a:lstStyle>
            <a:lvl1pPr marL="0" indent="0" algn="ctr">
              <a:buNone/>
              <a:defRPr sz="20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lang="en-US" dirty="0"/>
          </a:p>
        </p:txBody>
      </p:sp>
      <p:cxnSp>
        <p:nvCxnSpPr>
          <p:cNvPr id="10" name="Straight Connector 9"/>
          <p:cNvCxnSpPr>
            <a:cxnSpLocks/>
          </p:cNvCxnSpPr>
          <p:nvPr userDrawn="1"/>
        </p:nvCxnSpPr>
        <p:spPr>
          <a:xfrm>
            <a:off x="1066800" y="3911487"/>
            <a:ext cx="10058400" cy="0"/>
          </a:xfrm>
          <a:prstGeom prst="line">
            <a:avLst/>
          </a:prstGeom>
          <a:ln w="28575">
            <a:solidFill>
              <a:schemeClr val="accent2">
                <a:lumMod val="20000"/>
                <a:lumOff val="80000"/>
              </a:schemeClr>
            </a:solidFill>
          </a:ln>
        </p:spPr>
        <p:style>
          <a:lnRef idx="1">
            <a:schemeClr val="accent2"/>
          </a:lnRef>
          <a:fillRef idx="0">
            <a:schemeClr val="accent2"/>
          </a:fillRef>
          <a:effectRef idx="0">
            <a:schemeClr val="accent2"/>
          </a:effectRef>
          <a:fontRef idx="minor">
            <a:schemeClr val="tx1"/>
          </a:fontRef>
        </p:style>
      </p:cxnSp>
      <p:sp>
        <p:nvSpPr>
          <p:cNvPr id="16" name="Date Placeholder 3"/>
          <p:cNvSpPr>
            <a:spLocks noGrp="1"/>
          </p:cNvSpPr>
          <p:nvPr>
            <p:ph type="dt" sz="half" idx="10"/>
          </p:nvPr>
        </p:nvSpPr>
        <p:spPr>
          <a:xfrm>
            <a:off x="9626297" y="6448901"/>
            <a:ext cx="1716619" cy="365125"/>
          </a:xfrm>
        </p:spPr>
        <p:txBody>
          <a:bodyPr/>
          <a:lstStyle>
            <a:lvl1pPr>
              <a:defRPr sz="1200"/>
            </a:lvl1pPr>
          </a:lstStyle>
          <a:p>
            <a:fld id="{436346DF-2975-4CF6-8CE8-54475013E050}" type="datetimeFigureOut">
              <a:rPr lang="en-US" smtClean="0"/>
              <a:pPr/>
              <a:t>6/19/2024</a:t>
            </a:fld>
            <a:endParaRPr lang="en-US"/>
          </a:p>
        </p:txBody>
      </p:sp>
      <p:sp>
        <p:nvSpPr>
          <p:cNvPr id="17" name="Footer Placeholder 4"/>
          <p:cNvSpPr>
            <a:spLocks noGrp="1"/>
          </p:cNvSpPr>
          <p:nvPr>
            <p:ph type="ftr" sz="quarter" idx="11"/>
          </p:nvPr>
        </p:nvSpPr>
        <p:spPr>
          <a:xfrm>
            <a:off x="1735931" y="6448901"/>
            <a:ext cx="7805399" cy="365125"/>
          </a:xfrm>
        </p:spPr>
        <p:txBody>
          <a:bodyPr/>
          <a:lstStyle>
            <a:lvl1pPr algn="l">
              <a:defRPr sz="1200"/>
            </a:lvl1pPr>
          </a:lstStyle>
          <a:p>
            <a:r>
              <a:rPr lang="en-US" cap="none" dirty="0"/>
              <a:t>Footer</a:t>
            </a:r>
          </a:p>
        </p:txBody>
      </p:sp>
      <p:sp>
        <p:nvSpPr>
          <p:cNvPr id="18" name="Slide Number Placeholder 5"/>
          <p:cNvSpPr>
            <a:spLocks noGrp="1"/>
          </p:cNvSpPr>
          <p:nvPr>
            <p:ph type="sldNum" sz="quarter" idx="12"/>
          </p:nvPr>
        </p:nvSpPr>
        <p:spPr>
          <a:xfrm>
            <a:off x="11315702" y="6448901"/>
            <a:ext cx="745871" cy="365125"/>
          </a:xfrm>
        </p:spPr>
        <p:txBody>
          <a:bodyPr/>
          <a:lstStyle>
            <a:lvl1pPr>
              <a:defRPr sz="1200"/>
            </a:lvl1pPr>
          </a:lstStyle>
          <a:p>
            <a:fld id="{208E5E19-25EC-4207-AA92-F87E7D120BC1}" type="slidenum">
              <a:rPr lang="en-US" smtClean="0"/>
              <a:pPr/>
              <a:t>‹#›</a:t>
            </a:fld>
            <a:endParaRPr lang="en-US"/>
          </a:p>
        </p:txBody>
      </p:sp>
      <p:sp>
        <p:nvSpPr>
          <p:cNvPr id="6" name="TextBox 5">
            <a:extLst>
              <a:ext uri="{FF2B5EF4-FFF2-40B4-BE49-F238E27FC236}">
                <a16:creationId xmlns:a16="http://schemas.microsoft.com/office/drawing/2014/main" id="{89D8A11B-BE1C-767B-3E3D-BDF7AF853FC5}"/>
              </a:ext>
            </a:extLst>
          </p:cNvPr>
          <p:cNvSpPr txBox="1"/>
          <p:nvPr userDrawn="1"/>
        </p:nvSpPr>
        <p:spPr>
          <a:xfrm>
            <a:off x="4165600" y="1999545"/>
            <a:ext cx="3860800" cy="3385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600" i="1" dirty="0"/>
              <a:t>Spreading knowledge – improving outcomes</a:t>
            </a:r>
          </a:p>
        </p:txBody>
      </p:sp>
      <p:pic>
        <p:nvPicPr>
          <p:cNvPr id="11" name="Picture 10" descr="Shape, arrow&#10;&#10;Description automatically generated">
            <a:extLst>
              <a:ext uri="{FF2B5EF4-FFF2-40B4-BE49-F238E27FC236}">
                <a16:creationId xmlns:a16="http://schemas.microsoft.com/office/drawing/2014/main" id="{B43BC08A-4516-3B1F-E6FA-2E598CB658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2853" y="6421017"/>
            <a:ext cx="696732" cy="391202"/>
          </a:xfrm>
          <a:prstGeom prst="rect">
            <a:avLst/>
          </a:prstGeom>
        </p:spPr>
      </p:pic>
      <p:pic>
        <p:nvPicPr>
          <p:cNvPr id="8" name="Picture 7">
            <a:extLst>
              <a:ext uri="{FF2B5EF4-FFF2-40B4-BE49-F238E27FC236}">
                <a16:creationId xmlns:a16="http://schemas.microsoft.com/office/drawing/2014/main" id="{661256ED-79EB-E365-1DBC-2868380C73F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0345" y="481952"/>
            <a:ext cx="2691311" cy="1511121"/>
          </a:xfrm>
          <a:prstGeom prst="rect">
            <a:avLst/>
          </a:prstGeom>
        </p:spPr>
      </p:pic>
    </p:spTree>
    <p:extLst>
      <p:ext uri="{BB962C8B-B14F-4D97-AF65-F5344CB8AC3E}">
        <p14:creationId xmlns:p14="http://schemas.microsoft.com/office/powerpoint/2010/main" val="2599514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mp; Logo">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1097282" y="6459787"/>
            <a:ext cx="2472271" cy="365125"/>
          </a:xfrm>
          <a:prstGeom prst="rect">
            <a:avLst/>
          </a:prstGeom>
        </p:spPr>
        <p:txBody>
          <a:bodyPr/>
          <a:lstStyle/>
          <a:p>
            <a:fld id="{436346DF-2975-4CF6-8CE8-54475013E050}" type="datetimeFigureOut">
              <a:rPr lang="en-US" smtClean="0"/>
              <a:t>6/19/2024</a:t>
            </a:fld>
            <a:endParaRPr lang="en-US"/>
          </a:p>
        </p:txBody>
      </p:sp>
      <p:sp>
        <p:nvSpPr>
          <p:cNvPr id="8" name="Footer Placeholder 7"/>
          <p:cNvSpPr>
            <a:spLocks noGrp="1"/>
          </p:cNvSpPr>
          <p:nvPr>
            <p:ph type="ftr" sz="quarter" idx="11"/>
          </p:nvPr>
        </p:nvSpPr>
        <p:spPr>
          <a:xfrm>
            <a:off x="3686186" y="6459787"/>
            <a:ext cx="4822804"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9900460" y="6459787"/>
            <a:ext cx="1312025" cy="365125"/>
          </a:xfrm>
          <a:prstGeom prst="rect">
            <a:avLst/>
          </a:prstGeom>
        </p:spPr>
        <p:txBody>
          <a:bodyPr/>
          <a:lstStyle/>
          <a:p>
            <a:fld id="{208E5E19-25EC-4207-AA92-F87E7D120BC1}" type="slidenum">
              <a:rPr lang="en-US" smtClean="0"/>
              <a:t>‹#›</a:t>
            </a:fld>
            <a:endParaRPr lang="en-US"/>
          </a:p>
        </p:txBody>
      </p:sp>
      <p:sp>
        <p:nvSpPr>
          <p:cNvPr id="10" name="Title Placeholder 1"/>
          <p:cNvSpPr>
            <a:spLocks noGrp="1"/>
          </p:cNvSpPr>
          <p:nvPr>
            <p:ph type="title"/>
          </p:nvPr>
        </p:nvSpPr>
        <p:spPr>
          <a:xfrm>
            <a:off x="1097280" y="286604"/>
            <a:ext cx="10058400" cy="1244554"/>
          </a:xfrm>
          <a:prstGeom prst="rect">
            <a:avLst/>
          </a:prstGeom>
        </p:spPr>
        <p:txBody>
          <a:bodyPr vert="horz" lIns="91440" tIns="45720" rIns="91440" bIns="45720" rtlCol="0" anchor="b">
            <a:normAutofit/>
          </a:bodyPr>
          <a:lstStyle/>
          <a:p>
            <a:r>
              <a:rPr lang="en-US"/>
              <a:t>Click to edit Master title style</a:t>
            </a:r>
            <a:endParaRPr lang="en-US" dirty="0"/>
          </a:p>
        </p:txBody>
      </p:sp>
      <p:cxnSp>
        <p:nvCxnSpPr>
          <p:cNvPr id="11" name="Straight Connector 10"/>
          <p:cNvCxnSpPr/>
          <p:nvPr userDrawn="1"/>
        </p:nvCxnSpPr>
        <p:spPr>
          <a:xfrm>
            <a:off x="1094257" y="1570645"/>
            <a:ext cx="1005840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29306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80" y="1734749"/>
            <a:ext cx="10058400" cy="41343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9626297" y="6448901"/>
            <a:ext cx="1716619" cy="365125"/>
          </a:xfrm>
          <a:prstGeom prst="rect">
            <a:avLst/>
          </a:prstGeom>
        </p:spPr>
        <p:txBody>
          <a:bodyPr/>
          <a:lstStyle>
            <a:lvl1pPr>
              <a:defRPr sz="1200"/>
            </a:lvl1pPr>
          </a:lstStyle>
          <a:p>
            <a:fld id="{436346DF-2975-4CF6-8CE8-54475013E050}" type="datetimeFigureOut">
              <a:rPr lang="en-US" smtClean="0"/>
              <a:pPr/>
              <a:t>6/19/2024</a:t>
            </a:fld>
            <a:endParaRPr lang="en-US"/>
          </a:p>
        </p:txBody>
      </p:sp>
      <p:sp>
        <p:nvSpPr>
          <p:cNvPr id="5" name="Footer Placeholder 4"/>
          <p:cNvSpPr>
            <a:spLocks noGrp="1"/>
          </p:cNvSpPr>
          <p:nvPr>
            <p:ph type="ftr" sz="quarter" idx="11"/>
          </p:nvPr>
        </p:nvSpPr>
        <p:spPr>
          <a:xfrm>
            <a:off x="1097281" y="6448901"/>
            <a:ext cx="8444049" cy="365125"/>
          </a:xfrm>
          <a:prstGeom prst="rect">
            <a:avLst/>
          </a:prstGeom>
        </p:spPr>
        <p:txBody>
          <a:bodyPr/>
          <a:lstStyle>
            <a:lvl1pPr algn="l">
              <a:defRPr sz="1200"/>
            </a:lvl1pPr>
          </a:lstStyle>
          <a:p>
            <a:r>
              <a:rPr lang="en-US" cap="none" dirty="0"/>
              <a:t>Footer</a:t>
            </a:r>
          </a:p>
        </p:txBody>
      </p:sp>
      <p:sp>
        <p:nvSpPr>
          <p:cNvPr id="6" name="Slide Number Placeholder 5"/>
          <p:cNvSpPr>
            <a:spLocks noGrp="1"/>
          </p:cNvSpPr>
          <p:nvPr>
            <p:ph type="sldNum" sz="quarter" idx="12"/>
          </p:nvPr>
        </p:nvSpPr>
        <p:spPr>
          <a:xfrm>
            <a:off x="11315702" y="6448901"/>
            <a:ext cx="745871" cy="365125"/>
          </a:xfrm>
          <a:prstGeom prst="rect">
            <a:avLst/>
          </a:prstGeom>
        </p:spPr>
        <p:txBody>
          <a:bodyPr/>
          <a:lstStyle>
            <a:lvl1pPr>
              <a:defRPr sz="1200"/>
            </a:lvl1pPr>
          </a:lstStyle>
          <a:p>
            <a:fld id="{208E5E19-25EC-4207-AA92-F87E7D120BC1}" type="slidenum">
              <a:rPr lang="en-US" smtClean="0"/>
              <a:pPr/>
              <a:t>‹#›</a:t>
            </a:fld>
            <a:endParaRPr lang="en-US"/>
          </a:p>
        </p:txBody>
      </p:sp>
      <p:sp>
        <p:nvSpPr>
          <p:cNvPr id="7" name="Title 1">
            <a:extLst>
              <a:ext uri="{FF2B5EF4-FFF2-40B4-BE49-F238E27FC236}">
                <a16:creationId xmlns:a16="http://schemas.microsoft.com/office/drawing/2014/main" id="{AB87347D-3A9F-7F91-6E02-893D2D701A09}"/>
              </a:ext>
            </a:extLst>
          </p:cNvPr>
          <p:cNvSpPr>
            <a:spLocks noGrp="1"/>
          </p:cNvSpPr>
          <p:nvPr>
            <p:ph type="title"/>
          </p:nvPr>
        </p:nvSpPr>
        <p:spPr>
          <a:xfrm>
            <a:off x="1097280" y="207094"/>
            <a:ext cx="10058400" cy="985530"/>
          </a:xfrm>
          <a:prstGeom prst="rect">
            <a:avLst/>
          </a:prstGeom>
        </p:spPr>
        <p:txBody>
          <a:bodyPr/>
          <a:lstStyle>
            <a:lvl1pPr marL="0">
              <a:defRPr b="1"/>
            </a:lvl1pPr>
          </a:lstStyle>
          <a:p>
            <a:r>
              <a:rPr lang="en-US"/>
              <a:t>Click to edit Master title style</a:t>
            </a:r>
            <a:endParaRPr lang="en-US" dirty="0"/>
          </a:p>
        </p:txBody>
      </p:sp>
    </p:spTree>
    <p:extLst>
      <p:ext uri="{BB962C8B-B14F-4D97-AF65-F5344CB8AC3E}">
        <p14:creationId xmlns:p14="http://schemas.microsoft.com/office/powerpoint/2010/main" val="516306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199950"/>
            <a:ext cx="10058400" cy="984984"/>
          </a:xfrm>
          <a:prstGeom prst="rect">
            <a:avLst/>
          </a:prstGeom>
        </p:spPr>
        <p:txBody>
          <a:bodyPr>
            <a:normAutofit/>
          </a:bodyPr>
          <a:lstStyle>
            <a:lvl1pPr>
              <a:defRPr sz="4400"/>
            </a:lvl1pPr>
          </a:lstStyle>
          <a:p>
            <a:r>
              <a:rPr lang="en-US"/>
              <a:t>Click to edit Master title style</a:t>
            </a:r>
            <a:endParaRPr lang="en-US" dirty="0"/>
          </a:p>
        </p:txBody>
      </p:sp>
      <p:sp>
        <p:nvSpPr>
          <p:cNvPr id="3" name="Content Placeholder 2"/>
          <p:cNvSpPr>
            <a:spLocks noGrp="1"/>
          </p:cNvSpPr>
          <p:nvPr>
            <p:ph sz="half" idx="1"/>
          </p:nvPr>
        </p:nvSpPr>
        <p:spPr>
          <a:xfrm>
            <a:off x="1097279" y="1734749"/>
            <a:ext cx="4937760" cy="41343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734750"/>
            <a:ext cx="4937760" cy="41343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10"/>
          </p:nvPr>
        </p:nvSpPr>
        <p:spPr>
          <a:xfrm>
            <a:off x="9626297" y="6448901"/>
            <a:ext cx="1716619" cy="365125"/>
          </a:xfrm>
        </p:spPr>
        <p:txBody>
          <a:bodyPr/>
          <a:lstStyle>
            <a:lvl1pPr>
              <a:defRPr sz="1200"/>
            </a:lvl1pPr>
          </a:lstStyle>
          <a:p>
            <a:fld id="{436346DF-2975-4CF6-8CE8-54475013E050}" type="datetimeFigureOut">
              <a:rPr lang="en-US" smtClean="0"/>
              <a:pPr/>
              <a:t>6/19/2024</a:t>
            </a:fld>
            <a:endParaRPr lang="en-US"/>
          </a:p>
        </p:txBody>
      </p:sp>
      <p:sp>
        <p:nvSpPr>
          <p:cNvPr id="10" name="Footer Placeholder 4"/>
          <p:cNvSpPr>
            <a:spLocks noGrp="1"/>
          </p:cNvSpPr>
          <p:nvPr>
            <p:ph type="ftr" sz="quarter" idx="11"/>
          </p:nvPr>
        </p:nvSpPr>
        <p:spPr>
          <a:xfrm>
            <a:off x="1097281" y="6448901"/>
            <a:ext cx="8444049" cy="365125"/>
          </a:xfrm>
        </p:spPr>
        <p:txBody>
          <a:bodyPr/>
          <a:lstStyle>
            <a:lvl1pPr algn="l">
              <a:defRPr sz="1200"/>
            </a:lvl1pPr>
          </a:lstStyle>
          <a:p>
            <a:r>
              <a:rPr lang="en-US" cap="none" dirty="0"/>
              <a:t>Footer</a:t>
            </a:r>
          </a:p>
        </p:txBody>
      </p:sp>
      <p:sp>
        <p:nvSpPr>
          <p:cNvPr id="11" name="Slide Number Placeholder 5"/>
          <p:cNvSpPr>
            <a:spLocks noGrp="1"/>
          </p:cNvSpPr>
          <p:nvPr>
            <p:ph type="sldNum" sz="quarter" idx="12"/>
          </p:nvPr>
        </p:nvSpPr>
        <p:spPr>
          <a:xfrm>
            <a:off x="11315702" y="6448901"/>
            <a:ext cx="745871" cy="365125"/>
          </a:xfrm>
        </p:spPr>
        <p:txBody>
          <a:bodyPr/>
          <a:lstStyle>
            <a:lvl1pPr>
              <a:defRPr sz="1200"/>
            </a:lvl1pPr>
          </a:lstStyle>
          <a:p>
            <a:fld id="{208E5E19-25EC-4207-AA92-F87E7D120BC1}" type="slidenum">
              <a:rPr lang="en-US" smtClean="0"/>
              <a:pPr/>
              <a:t>‹#›</a:t>
            </a:fld>
            <a:endParaRPr lang="en-US"/>
          </a:p>
        </p:txBody>
      </p:sp>
    </p:spTree>
    <p:extLst>
      <p:ext uri="{BB962C8B-B14F-4D97-AF65-F5344CB8AC3E}">
        <p14:creationId xmlns:p14="http://schemas.microsoft.com/office/powerpoint/2010/main" val="2836855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97280" y="1736327"/>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472610"/>
            <a:ext cx="4937760" cy="357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736327"/>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472610"/>
            <a:ext cx="4937760" cy="357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7"/>
          <p:cNvSpPr>
            <a:spLocks noGrp="1"/>
          </p:cNvSpPr>
          <p:nvPr>
            <p:ph type="title"/>
          </p:nvPr>
        </p:nvSpPr>
        <p:spPr>
          <a:xfrm>
            <a:off x="1097280" y="207094"/>
            <a:ext cx="10058400" cy="963552"/>
          </a:xfrm>
          <a:prstGeom prst="rect">
            <a:avLst/>
          </a:prstGeom>
        </p:spPr>
        <p:txBody>
          <a:bodyPr>
            <a:normAutofit/>
          </a:bodyPr>
          <a:lstStyle>
            <a:lvl1pPr>
              <a:defRPr sz="4400"/>
            </a:lvl1pPr>
          </a:lstStyle>
          <a:p>
            <a:r>
              <a:rPr lang="en-US" dirty="0"/>
              <a:t>Click to edit Master title style</a:t>
            </a:r>
          </a:p>
        </p:txBody>
      </p:sp>
      <p:sp>
        <p:nvSpPr>
          <p:cNvPr id="12" name="Date Placeholder 3"/>
          <p:cNvSpPr>
            <a:spLocks noGrp="1"/>
          </p:cNvSpPr>
          <p:nvPr>
            <p:ph type="dt" sz="half" idx="10"/>
          </p:nvPr>
        </p:nvSpPr>
        <p:spPr>
          <a:xfrm>
            <a:off x="9626297" y="6448901"/>
            <a:ext cx="1716619" cy="365125"/>
          </a:xfrm>
          <a:prstGeom prst="rect">
            <a:avLst/>
          </a:prstGeom>
        </p:spPr>
        <p:txBody>
          <a:bodyPr/>
          <a:lstStyle>
            <a:lvl1pPr>
              <a:defRPr sz="1200"/>
            </a:lvl1pPr>
          </a:lstStyle>
          <a:p>
            <a:fld id="{436346DF-2975-4CF6-8CE8-54475013E050}" type="datetimeFigureOut">
              <a:rPr lang="en-US" smtClean="0"/>
              <a:pPr/>
              <a:t>6/19/2024</a:t>
            </a:fld>
            <a:endParaRPr lang="en-US"/>
          </a:p>
        </p:txBody>
      </p:sp>
      <p:sp>
        <p:nvSpPr>
          <p:cNvPr id="13" name="Footer Placeholder 4"/>
          <p:cNvSpPr>
            <a:spLocks noGrp="1"/>
          </p:cNvSpPr>
          <p:nvPr>
            <p:ph type="ftr" sz="quarter" idx="11"/>
          </p:nvPr>
        </p:nvSpPr>
        <p:spPr>
          <a:xfrm>
            <a:off x="1097281" y="6448901"/>
            <a:ext cx="8444049" cy="365125"/>
          </a:xfrm>
          <a:prstGeom prst="rect">
            <a:avLst/>
          </a:prstGeom>
        </p:spPr>
        <p:txBody>
          <a:bodyPr/>
          <a:lstStyle>
            <a:lvl1pPr algn="l">
              <a:defRPr sz="1200"/>
            </a:lvl1pPr>
          </a:lstStyle>
          <a:p>
            <a:r>
              <a:rPr lang="en-US" cap="none" dirty="0"/>
              <a:t>Footer</a:t>
            </a:r>
          </a:p>
        </p:txBody>
      </p:sp>
      <p:sp>
        <p:nvSpPr>
          <p:cNvPr id="14" name="Slide Number Placeholder 5"/>
          <p:cNvSpPr>
            <a:spLocks noGrp="1"/>
          </p:cNvSpPr>
          <p:nvPr>
            <p:ph type="sldNum" sz="quarter" idx="12"/>
          </p:nvPr>
        </p:nvSpPr>
        <p:spPr>
          <a:xfrm>
            <a:off x="11315702" y="6448901"/>
            <a:ext cx="745871" cy="365125"/>
          </a:xfrm>
          <a:prstGeom prst="rect">
            <a:avLst/>
          </a:prstGeom>
        </p:spPr>
        <p:txBody>
          <a:bodyPr/>
          <a:lstStyle>
            <a:lvl1pPr>
              <a:defRPr sz="1200"/>
            </a:lvl1pPr>
          </a:lstStyle>
          <a:p>
            <a:fld id="{208E5E19-25EC-4207-AA92-F87E7D120BC1}" type="slidenum">
              <a:rPr lang="en-US" smtClean="0"/>
              <a:pPr/>
              <a:t>‹#›</a:t>
            </a:fld>
            <a:endParaRPr lang="en-US"/>
          </a:p>
        </p:txBody>
      </p:sp>
    </p:spTree>
    <p:extLst>
      <p:ext uri="{BB962C8B-B14F-4D97-AF65-F5344CB8AC3E}">
        <p14:creationId xmlns:p14="http://schemas.microsoft.com/office/powerpoint/2010/main" val="1639689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amp; Logos">
    <p:spTree>
      <p:nvGrpSpPr>
        <p:cNvPr id="1" name=""/>
        <p:cNvGrpSpPr/>
        <p:nvPr/>
      </p:nvGrpSpPr>
      <p:grpSpPr>
        <a:xfrm>
          <a:off x="0" y="0"/>
          <a:ext cx="0" cy="0"/>
          <a:chOff x="0" y="0"/>
          <a:chExt cx="0" cy="0"/>
        </a:xfrm>
      </p:grpSpPr>
      <p:sp>
        <p:nvSpPr>
          <p:cNvPr id="2" name="Title 1"/>
          <p:cNvSpPr>
            <a:spLocks noGrp="1"/>
          </p:cNvSpPr>
          <p:nvPr>
            <p:ph type="title"/>
          </p:nvPr>
        </p:nvSpPr>
        <p:spPr>
          <a:xfrm>
            <a:off x="1097280" y="199143"/>
            <a:ext cx="10058400" cy="985530"/>
          </a:xfrm>
          <a:prstGeom prst="rect">
            <a:avLst/>
          </a:prstGeom>
        </p:spPr>
        <p:txBody>
          <a:bodyPr/>
          <a:lstStyle/>
          <a:p>
            <a:r>
              <a:rPr lang="en-US" dirty="0"/>
              <a:t>Click to edit Master title style</a:t>
            </a:r>
          </a:p>
        </p:txBody>
      </p:sp>
      <p:sp>
        <p:nvSpPr>
          <p:cNvPr id="6" name="Date Placeholder 3"/>
          <p:cNvSpPr>
            <a:spLocks noGrp="1"/>
          </p:cNvSpPr>
          <p:nvPr>
            <p:ph type="dt" sz="half" idx="10"/>
          </p:nvPr>
        </p:nvSpPr>
        <p:spPr>
          <a:xfrm>
            <a:off x="9626297" y="6448901"/>
            <a:ext cx="1716619" cy="365125"/>
          </a:xfrm>
          <a:prstGeom prst="rect">
            <a:avLst/>
          </a:prstGeom>
        </p:spPr>
        <p:txBody>
          <a:bodyPr/>
          <a:lstStyle>
            <a:lvl1pPr>
              <a:defRPr sz="1200"/>
            </a:lvl1pPr>
          </a:lstStyle>
          <a:p>
            <a:fld id="{436346DF-2975-4CF6-8CE8-54475013E050}" type="datetimeFigureOut">
              <a:rPr lang="en-US" smtClean="0"/>
              <a:pPr/>
              <a:t>6/19/2024</a:t>
            </a:fld>
            <a:endParaRPr lang="en-US"/>
          </a:p>
        </p:txBody>
      </p:sp>
      <p:sp>
        <p:nvSpPr>
          <p:cNvPr id="7" name="Footer Placeholder 4"/>
          <p:cNvSpPr>
            <a:spLocks noGrp="1"/>
          </p:cNvSpPr>
          <p:nvPr>
            <p:ph type="ftr" sz="quarter" idx="11"/>
          </p:nvPr>
        </p:nvSpPr>
        <p:spPr>
          <a:xfrm>
            <a:off x="1097281" y="6448901"/>
            <a:ext cx="8444049" cy="365125"/>
          </a:xfrm>
          <a:prstGeom prst="rect">
            <a:avLst/>
          </a:prstGeom>
        </p:spPr>
        <p:txBody>
          <a:bodyPr/>
          <a:lstStyle>
            <a:lvl1pPr algn="l">
              <a:defRPr sz="1200"/>
            </a:lvl1pPr>
          </a:lstStyle>
          <a:p>
            <a:r>
              <a:rPr lang="en-US" cap="none" dirty="0"/>
              <a:t>Footer</a:t>
            </a:r>
          </a:p>
        </p:txBody>
      </p:sp>
      <p:sp>
        <p:nvSpPr>
          <p:cNvPr id="8" name="Slide Number Placeholder 5"/>
          <p:cNvSpPr>
            <a:spLocks noGrp="1"/>
          </p:cNvSpPr>
          <p:nvPr>
            <p:ph type="sldNum" sz="quarter" idx="12"/>
          </p:nvPr>
        </p:nvSpPr>
        <p:spPr>
          <a:xfrm>
            <a:off x="11315702" y="6448901"/>
            <a:ext cx="745871" cy="365125"/>
          </a:xfrm>
          <a:prstGeom prst="rect">
            <a:avLst/>
          </a:prstGeom>
        </p:spPr>
        <p:txBody>
          <a:bodyPr/>
          <a:lstStyle>
            <a:lvl1pPr>
              <a:defRPr sz="1200"/>
            </a:lvl1pPr>
          </a:lstStyle>
          <a:p>
            <a:fld id="{208E5E19-25EC-4207-AA92-F87E7D120BC1}" type="slidenum">
              <a:rPr lang="en-US" smtClean="0"/>
              <a:pPr/>
              <a:t>‹#›</a:t>
            </a:fld>
            <a:endParaRPr lang="en-US"/>
          </a:p>
        </p:txBody>
      </p:sp>
    </p:spTree>
    <p:extLst>
      <p:ext uri="{BB962C8B-B14F-4D97-AF65-F5344CB8AC3E}">
        <p14:creationId xmlns:p14="http://schemas.microsoft.com/office/powerpoint/2010/main" val="2805897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mp; No Logo">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1097282" y="6459787"/>
            <a:ext cx="2472271" cy="365125"/>
          </a:xfrm>
          <a:prstGeom prst="rect">
            <a:avLst/>
          </a:prstGeom>
        </p:spPr>
        <p:txBody>
          <a:bodyPr/>
          <a:lstStyle/>
          <a:p>
            <a:fld id="{436346DF-2975-4CF6-8CE8-54475013E050}" type="datetimeFigureOut">
              <a:rPr lang="en-US" smtClean="0"/>
              <a:t>6/19/2024</a:t>
            </a:fld>
            <a:endParaRPr lang="en-US"/>
          </a:p>
        </p:txBody>
      </p:sp>
      <p:sp>
        <p:nvSpPr>
          <p:cNvPr id="8" name="Footer Placeholder 7"/>
          <p:cNvSpPr>
            <a:spLocks noGrp="1"/>
          </p:cNvSpPr>
          <p:nvPr>
            <p:ph type="ftr" sz="quarter" idx="11"/>
          </p:nvPr>
        </p:nvSpPr>
        <p:spPr>
          <a:xfrm>
            <a:off x="3686186" y="6459787"/>
            <a:ext cx="4822804"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9900460" y="6459787"/>
            <a:ext cx="1312025" cy="365125"/>
          </a:xfrm>
          <a:prstGeom prst="rect">
            <a:avLst/>
          </a:prstGeom>
        </p:spPr>
        <p:txBody>
          <a:bodyPr/>
          <a:lstStyle/>
          <a:p>
            <a:fld id="{208E5E19-25EC-4207-AA92-F87E7D120BC1}" type="slidenum">
              <a:rPr lang="en-US" smtClean="0"/>
              <a:t>‹#›</a:t>
            </a:fld>
            <a:endParaRPr lang="en-US"/>
          </a:p>
        </p:txBody>
      </p:sp>
      <p:sp>
        <p:nvSpPr>
          <p:cNvPr id="10" name="Title Placeholder 1"/>
          <p:cNvSpPr>
            <a:spLocks noGrp="1"/>
          </p:cNvSpPr>
          <p:nvPr>
            <p:ph type="title"/>
          </p:nvPr>
        </p:nvSpPr>
        <p:spPr>
          <a:xfrm>
            <a:off x="1097280" y="207094"/>
            <a:ext cx="10058400" cy="985530"/>
          </a:xfrm>
          <a:prstGeom prst="rect">
            <a:avLst/>
          </a:prstGeom>
        </p:spPr>
        <p:txBody>
          <a:bodyPr vert="horz" lIns="91440" tIns="45720" rIns="91440" bIns="45720" rtlCol="0" anchor="b">
            <a:normAutofit/>
          </a:bodyPr>
          <a:lstStyle/>
          <a:p>
            <a:r>
              <a:rPr lang="en-US" dirty="0"/>
              <a:t>Click to edit Master title style</a:t>
            </a:r>
          </a:p>
        </p:txBody>
      </p:sp>
      <p:cxnSp>
        <p:nvCxnSpPr>
          <p:cNvPr id="2" name="Straight Connector 1">
            <a:extLst>
              <a:ext uri="{FF2B5EF4-FFF2-40B4-BE49-F238E27FC236}">
                <a16:creationId xmlns:a16="http://schemas.microsoft.com/office/drawing/2014/main" id="{BB3697E9-554A-3886-06DE-F4793F818E13}"/>
              </a:ext>
            </a:extLst>
          </p:cNvPr>
          <p:cNvCxnSpPr/>
          <p:nvPr userDrawn="1"/>
        </p:nvCxnSpPr>
        <p:spPr>
          <a:xfrm>
            <a:off x="1097280" y="1272134"/>
            <a:ext cx="10058400" cy="0"/>
          </a:xfrm>
          <a:prstGeom prst="line">
            <a:avLst/>
          </a:prstGeom>
          <a:ln w="28575">
            <a:solidFill>
              <a:schemeClr val="accent2">
                <a:lumMod val="20000"/>
                <a:lumOff val="80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29284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Bar and No Logos">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Date Placeholder 3"/>
          <p:cNvSpPr>
            <a:spLocks noGrp="1"/>
          </p:cNvSpPr>
          <p:nvPr>
            <p:ph type="dt" sz="half" idx="10"/>
          </p:nvPr>
        </p:nvSpPr>
        <p:spPr>
          <a:xfrm>
            <a:off x="9626297" y="6448901"/>
            <a:ext cx="1716619" cy="365125"/>
          </a:xfrm>
        </p:spPr>
        <p:txBody>
          <a:bodyPr/>
          <a:lstStyle>
            <a:lvl1pPr>
              <a:defRPr sz="1200"/>
            </a:lvl1pPr>
          </a:lstStyle>
          <a:p>
            <a:fld id="{436346DF-2975-4CF6-8CE8-54475013E050}" type="datetimeFigureOut">
              <a:rPr lang="en-US" smtClean="0"/>
              <a:pPr/>
              <a:t>6/19/2024</a:t>
            </a:fld>
            <a:endParaRPr lang="en-US"/>
          </a:p>
        </p:txBody>
      </p:sp>
      <p:sp>
        <p:nvSpPr>
          <p:cNvPr id="12" name="Footer Placeholder 4"/>
          <p:cNvSpPr>
            <a:spLocks noGrp="1"/>
          </p:cNvSpPr>
          <p:nvPr>
            <p:ph type="ftr" sz="quarter" idx="11"/>
          </p:nvPr>
        </p:nvSpPr>
        <p:spPr>
          <a:xfrm>
            <a:off x="1097281" y="6448901"/>
            <a:ext cx="8444049" cy="365125"/>
          </a:xfrm>
        </p:spPr>
        <p:txBody>
          <a:bodyPr/>
          <a:lstStyle>
            <a:lvl1pPr algn="l">
              <a:defRPr sz="1200"/>
            </a:lvl1pPr>
          </a:lstStyle>
          <a:p>
            <a:r>
              <a:rPr lang="en-US" cap="none" dirty="0"/>
              <a:t>Footer</a:t>
            </a:r>
          </a:p>
        </p:txBody>
      </p:sp>
      <p:sp>
        <p:nvSpPr>
          <p:cNvPr id="13" name="Slide Number Placeholder 5"/>
          <p:cNvSpPr>
            <a:spLocks noGrp="1"/>
          </p:cNvSpPr>
          <p:nvPr>
            <p:ph type="sldNum" sz="quarter" idx="12"/>
          </p:nvPr>
        </p:nvSpPr>
        <p:spPr>
          <a:xfrm>
            <a:off x="11315702" y="6448901"/>
            <a:ext cx="745871" cy="365125"/>
          </a:xfrm>
        </p:spPr>
        <p:txBody>
          <a:bodyPr/>
          <a:lstStyle>
            <a:lvl1pPr>
              <a:defRPr sz="1200"/>
            </a:lvl1pPr>
          </a:lstStyle>
          <a:p>
            <a:fld id="{208E5E19-25EC-4207-AA92-F87E7D120BC1}" type="slidenum">
              <a:rPr lang="en-US" smtClean="0"/>
              <a:pPr/>
              <a:t>‹#›</a:t>
            </a:fld>
            <a:endParaRPr lang="en-US"/>
          </a:p>
        </p:txBody>
      </p:sp>
      <p:sp>
        <p:nvSpPr>
          <p:cNvPr id="2" name="Title 7">
            <a:extLst>
              <a:ext uri="{FF2B5EF4-FFF2-40B4-BE49-F238E27FC236}">
                <a16:creationId xmlns:a16="http://schemas.microsoft.com/office/drawing/2014/main" id="{A47C9D41-27BE-EB5F-FA50-4FC79516C502}"/>
              </a:ext>
            </a:extLst>
          </p:cNvPr>
          <p:cNvSpPr>
            <a:spLocks noGrp="1"/>
          </p:cNvSpPr>
          <p:nvPr>
            <p:ph type="title"/>
          </p:nvPr>
        </p:nvSpPr>
        <p:spPr>
          <a:xfrm>
            <a:off x="1097280" y="272316"/>
            <a:ext cx="10058400" cy="963552"/>
          </a:xfrm>
          <a:prstGeom prst="rect">
            <a:avLst/>
          </a:prstGeom>
        </p:spPr>
        <p:txBody>
          <a:bodyPr>
            <a:normAutofit/>
          </a:bodyPr>
          <a:lstStyle>
            <a:lvl1pPr>
              <a:defRPr sz="4400"/>
            </a:lvl1pPr>
          </a:lstStyle>
          <a:p>
            <a:r>
              <a:rPr lang="en-US" dirty="0"/>
              <a:t>Click to edit Master title style</a:t>
            </a:r>
          </a:p>
        </p:txBody>
      </p:sp>
    </p:spTree>
    <p:extLst>
      <p:ext uri="{BB962C8B-B14F-4D97-AF65-F5344CB8AC3E}">
        <p14:creationId xmlns:p14="http://schemas.microsoft.com/office/powerpoint/2010/main" val="736539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ar and No Logos">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6" name="Rectangle 5"/>
          <p:cNvSpPr/>
          <p:nvPr/>
        </p:nvSpPr>
        <p:spPr>
          <a:xfrm>
            <a:off x="17" y="6351677"/>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Date Placeholder 3"/>
          <p:cNvSpPr>
            <a:spLocks noGrp="1"/>
          </p:cNvSpPr>
          <p:nvPr>
            <p:ph type="dt" sz="half" idx="10"/>
          </p:nvPr>
        </p:nvSpPr>
        <p:spPr>
          <a:xfrm>
            <a:off x="9626297" y="6448901"/>
            <a:ext cx="1716619" cy="365125"/>
          </a:xfrm>
        </p:spPr>
        <p:txBody>
          <a:bodyPr/>
          <a:lstStyle>
            <a:lvl1pPr>
              <a:defRPr sz="1200"/>
            </a:lvl1pPr>
          </a:lstStyle>
          <a:p>
            <a:fld id="{436346DF-2975-4CF6-8CE8-54475013E050}" type="datetimeFigureOut">
              <a:rPr lang="en-US" smtClean="0"/>
              <a:pPr/>
              <a:t>6/19/2024</a:t>
            </a:fld>
            <a:endParaRPr lang="en-US"/>
          </a:p>
        </p:txBody>
      </p:sp>
      <p:sp>
        <p:nvSpPr>
          <p:cNvPr id="12" name="Footer Placeholder 4"/>
          <p:cNvSpPr>
            <a:spLocks noGrp="1"/>
          </p:cNvSpPr>
          <p:nvPr>
            <p:ph type="ftr" sz="quarter" idx="11"/>
          </p:nvPr>
        </p:nvSpPr>
        <p:spPr>
          <a:xfrm>
            <a:off x="1097281" y="6448901"/>
            <a:ext cx="8444049" cy="365125"/>
          </a:xfrm>
        </p:spPr>
        <p:txBody>
          <a:bodyPr/>
          <a:lstStyle>
            <a:lvl1pPr algn="l">
              <a:defRPr sz="1200"/>
            </a:lvl1pPr>
          </a:lstStyle>
          <a:p>
            <a:r>
              <a:rPr lang="en-US" cap="none" dirty="0"/>
              <a:t>Footer</a:t>
            </a:r>
          </a:p>
        </p:txBody>
      </p:sp>
      <p:sp>
        <p:nvSpPr>
          <p:cNvPr id="13" name="Slide Number Placeholder 5"/>
          <p:cNvSpPr>
            <a:spLocks noGrp="1"/>
          </p:cNvSpPr>
          <p:nvPr>
            <p:ph type="sldNum" sz="quarter" idx="12"/>
          </p:nvPr>
        </p:nvSpPr>
        <p:spPr>
          <a:xfrm>
            <a:off x="11315702" y="6448901"/>
            <a:ext cx="745871" cy="365125"/>
          </a:xfrm>
        </p:spPr>
        <p:txBody>
          <a:bodyPr/>
          <a:lstStyle>
            <a:lvl1pPr>
              <a:defRPr sz="1200"/>
            </a:lvl1pPr>
          </a:lstStyle>
          <a:p>
            <a:fld id="{208E5E19-25EC-4207-AA92-F87E7D120BC1}" type="slidenum">
              <a:rPr lang="en-US" smtClean="0"/>
              <a:pPr/>
              <a:t>‹#›</a:t>
            </a:fld>
            <a:endParaRPr lang="en-US"/>
          </a:p>
        </p:txBody>
      </p:sp>
    </p:spTree>
    <p:extLst>
      <p:ext uri="{BB962C8B-B14F-4D97-AF65-F5344CB8AC3E}">
        <p14:creationId xmlns:p14="http://schemas.microsoft.com/office/powerpoint/2010/main" val="841281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Date Placeholder 3"/>
          <p:cNvSpPr>
            <a:spLocks noGrp="1"/>
          </p:cNvSpPr>
          <p:nvPr>
            <p:ph type="dt" sz="half" idx="10"/>
          </p:nvPr>
        </p:nvSpPr>
        <p:spPr>
          <a:xfrm>
            <a:off x="9626297" y="6448901"/>
            <a:ext cx="1716619" cy="365125"/>
          </a:xfrm>
        </p:spPr>
        <p:txBody>
          <a:bodyPr/>
          <a:lstStyle>
            <a:lvl1pPr>
              <a:defRPr sz="1200"/>
            </a:lvl1pPr>
          </a:lstStyle>
          <a:p>
            <a:fld id="{436346DF-2975-4CF6-8CE8-54475013E050}" type="datetimeFigureOut">
              <a:rPr lang="en-US" smtClean="0"/>
              <a:pPr/>
              <a:t>6/19/2024</a:t>
            </a:fld>
            <a:endParaRPr lang="en-US"/>
          </a:p>
        </p:txBody>
      </p:sp>
      <p:sp>
        <p:nvSpPr>
          <p:cNvPr id="12" name="Footer Placeholder 4"/>
          <p:cNvSpPr>
            <a:spLocks noGrp="1"/>
          </p:cNvSpPr>
          <p:nvPr>
            <p:ph type="ftr" sz="quarter" idx="11"/>
          </p:nvPr>
        </p:nvSpPr>
        <p:spPr>
          <a:xfrm>
            <a:off x="1097281" y="6448901"/>
            <a:ext cx="8444049" cy="365125"/>
          </a:xfrm>
        </p:spPr>
        <p:txBody>
          <a:bodyPr/>
          <a:lstStyle>
            <a:lvl1pPr algn="l">
              <a:defRPr sz="1200"/>
            </a:lvl1pPr>
          </a:lstStyle>
          <a:p>
            <a:r>
              <a:rPr lang="en-US" cap="none" dirty="0"/>
              <a:t>Footer</a:t>
            </a:r>
          </a:p>
        </p:txBody>
      </p:sp>
      <p:sp>
        <p:nvSpPr>
          <p:cNvPr id="13" name="Slide Number Placeholder 5"/>
          <p:cNvSpPr>
            <a:spLocks noGrp="1"/>
          </p:cNvSpPr>
          <p:nvPr>
            <p:ph type="sldNum" sz="quarter" idx="12"/>
          </p:nvPr>
        </p:nvSpPr>
        <p:spPr>
          <a:xfrm>
            <a:off x="11315702" y="6448901"/>
            <a:ext cx="745871" cy="365125"/>
          </a:xfrm>
        </p:spPr>
        <p:txBody>
          <a:bodyPr/>
          <a:lstStyle>
            <a:lvl1pPr>
              <a:defRPr sz="1200"/>
            </a:lvl1pPr>
          </a:lstStyle>
          <a:p>
            <a:fld id="{208E5E19-25EC-4207-AA92-F87E7D120BC1}" type="slidenum">
              <a:rPr lang="en-US" smtClean="0"/>
              <a:pPr/>
              <a:t>‹#›</a:t>
            </a:fld>
            <a:endParaRPr lang="en-US"/>
          </a:p>
        </p:txBody>
      </p:sp>
      <p:pic>
        <p:nvPicPr>
          <p:cNvPr id="4" name="Picture 3" descr="Shape, arrow&#10;&#10;Description automatically generated">
            <a:extLst>
              <a:ext uri="{FF2B5EF4-FFF2-40B4-BE49-F238E27FC236}">
                <a16:creationId xmlns:a16="http://schemas.microsoft.com/office/drawing/2014/main" id="{AE4995E8-D609-A5B4-941D-B156AB061D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58" y="6422824"/>
            <a:ext cx="696732" cy="391202"/>
          </a:xfrm>
          <a:prstGeom prst="rect">
            <a:avLst/>
          </a:prstGeom>
        </p:spPr>
      </p:pic>
    </p:spTree>
    <p:extLst>
      <p:ext uri="{BB962C8B-B14F-4D97-AF65-F5344CB8AC3E}">
        <p14:creationId xmlns:p14="http://schemas.microsoft.com/office/powerpoint/2010/main" val="1990156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3"/>
          </a:fgClr>
          <a:bgClr>
            <a:schemeClr val="bg1"/>
          </a:bgClr>
        </a:patt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07094"/>
            <a:ext cx="10058400" cy="98553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443216"/>
            <a:ext cx="10058400" cy="442587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1097280" y="1272134"/>
            <a:ext cx="10058400" cy="0"/>
          </a:xfrm>
          <a:prstGeom prst="line">
            <a:avLst/>
          </a:prstGeom>
          <a:ln w="28575">
            <a:solidFill>
              <a:schemeClr val="accent2">
                <a:lumMod val="20000"/>
                <a:lumOff val="80000"/>
              </a:schemeClr>
            </a:solidFill>
          </a:ln>
        </p:spPr>
        <p:style>
          <a:lnRef idx="1">
            <a:schemeClr val="accent2"/>
          </a:lnRef>
          <a:fillRef idx="0">
            <a:schemeClr val="accent2"/>
          </a:fillRef>
          <a:effectRef idx="0">
            <a:schemeClr val="accent2"/>
          </a:effectRef>
          <a:fontRef idx="minor">
            <a:schemeClr val="tx1"/>
          </a:fontRef>
        </p:style>
      </p:cxnSp>
      <p:sp>
        <p:nvSpPr>
          <p:cNvPr id="11" name="Date Placeholder 3"/>
          <p:cNvSpPr>
            <a:spLocks noGrp="1"/>
          </p:cNvSpPr>
          <p:nvPr>
            <p:ph type="dt" sz="half" idx="2"/>
          </p:nvPr>
        </p:nvSpPr>
        <p:spPr>
          <a:xfrm>
            <a:off x="9626297" y="6448901"/>
            <a:ext cx="1716619" cy="365125"/>
          </a:xfrm>
          <a:prstGeom prst="rect">
            <a:avLst/>
          </a:prstGeom>
        </p:spPr>
        <p:txBody>
          <a:bodyPr/>
          <a:lstStyle>
            <a:lvl1pPr>
              <a:defRPr sz="1200">
                <a:solidFill>
                  <a:schemeClr val="bg1"/>
                </a:solidFill>
              </a:defRPr>
            </a:lvl1pPr>
          </a:lstStyle>
          <a:p>
            <a:fld id="{436346DF-2975-4CF6-8CE8-54475013E050}" type="datetimeFigureOut">
              <a:rPr lang="en-US" smtClean="0"/>
              <a:pPr/>
              <a:t>6/19/2024</a:t>
            </a:fld>
            <a:endParaRPr lang="en-US"/>
          </a:p>
        </p:txBody>
      </p:sp>
      <p:sp>
        <p:nvSpPr>
          <p:cNvPr id="12" name="Footer Placeholder 4"/>
          <p:cNvSpPr>
            <a:spLocks noGrp="1"/>
          </p:cNvSpPr>
          <p:nvPr>
            <p:ph type="ftr" sz="quarter" idx="3"/>
          </p:nvPr>
        </p:nvSpPr>
        <p:spPr>
          <a:xfrm>
            <a:off x="2114720" y="6448901"/>
            <a:ext cx="7962561" cy="365125"/>
          </a:xfrm>
          <a:prstGeom prst="rect">
            <a:avLst/>
          </a:prstGeom>
        </p:spPr>
        <p:txBody>
          <a:bodyPr/>
          <a:lstStyle>
            <a:lvl1pPr algn="ctr">
              <a:defRPr sz="1200">
                <a:solidFill>
                  <a:schemeClr val="bg1"/>
                </a:solidFill>
              </a:defRPr>
            </a:lvl1pPr>
          </a:lstStyle>
          <a:p>
            <a:r>
              <a:rPr lang="en-US"/>
              <a:t>Footer</a:t>
            </a:r>
            <a:endParaRPr lang="en-US" dirty="0"/>
          </a:p>
        </p:txBody>
      </p:sp>
      <p:sp>
        <p:nvSpPr>
          <p:cNvPr id="13" name="Slide Number Placeholder 5"/>
          <p:cNvSpPr>
            <a:spLocks noGrp="1"/>
          </p:cNvSpPr>
          <p:nvPr>
            <p:ph type="sldNum" sz="quarter" idx="4"/>
          </p:nvPr>
        </p:nvSpPr>
        <p:spPr>
          <a:xfrm>
            <a:off x="11315702" y="6448901"/>
            <a:ext cx="745871" cy="365125"/>
          </a:xfrm>
          <a:prstGeom prst="rect">
            <a:avLst/>
          </a:prstGeom>
        </p:spPr>
        <p:txBody>
          <a:bodyPr/>
          <a:lstStyle>
            <a:lvl1pPr>
              <a:defRPr sz="1200">
                <a:solidFill>
                  <a:schemeClr val="bg1"/>
                </a:solidFill>
              </a:defRPr>
            </a:lvl1pPr>
          </a:lstStyle>
          <a:p>
            <a:fld id="{208E5E19-25EC-4207-AA92-F87E7D120BC1}" type="slidenum">
              <a:rPr lang="en-US" smtClean="0"/>
              <a:pPr/>
              <a:t>‹#›</a:t>
            </a:fld>
            <a:endParaRPr lang="en-US"/>
          </a:p>
        </p:txBody>
      </p:sp>
      <p:pic>
        <p:nvPicPr>
          <p:cNvPr id="8" name="Picture 7" descr="Shape, arrow&#10;&#10;Description automatically generated">
            <a:extLst>
              <a:ext uri="{FF2B5EF4-FFF2-40B4-BE49-F238E27FC236}">
                <a16:creationId xmlns:a16="http://schemas.microsoft.com/office/drawing/2014/main" id="{F503F6A1-7809-90AA-E26D-F1488CB4E3B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7335" y="6422824"/>
            <a:ext cx="696732" cy="391202"/>
          </a:xfrm>
          <a:prstGeom prst="rect">
            <a:avLst/>
          </a:prstGeom>
        </p:spPr>
      </p:pic>
    </p:spTree>
    <p:extLst>
      <p:ext uri="{BB962C8B-B14F-4D97-AF65-F5344CB8AC3E}">
        <p14:creationId xmlns:p14="http://schemas.microsoft.com/office/powerpoint/2010/main" val="23784725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ctr" defTabSz="914377" rtl="0" eaLnBrk="1" latinLnBrk="0" hangingPunct="1">
        <a:lnSpc>
          <a:spcPct val="85000"/>
        </a:lnSpc>
        <a:spcBef>
          <a:spcPct val="0"/>
        </a:spcBef>
        <a:buNone/>
        <a:defRPr sz="4400" b="1" kern="1200" spc="-51"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2.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6.gif"/><Relationship Id="rId7" Type="http://schemas.openxmlformats.org/officeDocument/2006/relationships/diagramColors" Target="../diagrams/colors2.xml"/><Relationship Id="rId2" Type="http://schemas.openxmlformats.org/officeDocument/2006/relationships/slide" Target="slide12.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slide" Target="slide12.xml"/><Relationship Id="rId2" Type="http://schemas.openxmlformats.org/officeDocument/2006/relationships/image" Target="../media/image17.jpg"/><Relationship Id="rId1" Type="http://schemas.openxmlformats.org/officeDocument/2006/relationships/slideLayout" Target="../slideLayouts/slideLayout8.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8.xml"/><Relationship Id="rId5" Type="http://schemas.openxmlformats.org/officeDocument/2006/relationships/slide" Target="slide12.xml"/><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26.jpe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26.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12.xml"/><Relationship Id="rId5" Type="http://schemas.openxmlformats.org/officeDocument/2006/relationships/image" Target="../media/image4.png"/><Relationship Id="rId10" Type="http://schemas.openxmlformats.org/officeDocument/2006/relationships/image" Target="../media/image64.png"/><Relationship Id="rId4" Type="http://schemas.openxmlformats.org/officeDocument/2006/relationships/slide" Target="slide9.xml"/><Relationship Id="rId9" Type="http://schemas.openxmlformats.org/officeDocument/2006/relationships/slide" Target="slide1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3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4.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26.jpeg"/><Relationship Id="rId10" Type="http://schemas.openxmlformats.org/officeDocument/2006/relationships/image" Target="../media/image40.jpeg"/><Relationship Id="rId4" Type="http://schemas.openxmlformats.org/officeDocument/2006/relationships/image" Target="../media/image35.png"/><Relationship Id="rId9" Type="http://schemas.openxmlformats.org/officeDocument/2006/relationships/image" Target="../media/image39.jpe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4.pn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0.jpeg"/><Relationship Id="rId5" Type="http://schemas.openxmlformats.org/officeDocument/2006/relationships/image" Target="../media/image26.jpeg"/><Relationship Id="rId10" Type="http://schemas.openxmlformats.org/officeDocument/2006/relationships/image" Target="../media/image39.jpeg"/><Relationship Id="rId4" Type="http://schemas.openxmlformats.org/officeDocument/2006/relationships/image" Target="../media/image35.png"/><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22.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image" Target="../media/image27.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26.jpe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slide" Target="slide1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slide" Target="slide12.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slide" Target="slide12.xml"/><Relationship Id="rId7" Type="http://schemas.openxmlformats.org/officeDocument/2006/relationships/image" Target="../media/image47.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journals.lww.com/ccmjournal/Fulltext/2021/11000/Surviving_Sepsis_Campaign__International.21.aspx"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slide" Target="slide12.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slide" Target="slide12.xml"/><Relationship Id="rId2" Type="http://schemas.openxmlformats.org/officeDocument/2006/relationships/image" Target="../media/image17.jpg"/><Relationship Id="rId1" Type="http://schemas.openxmlformats.org/officeDocument/2006/relationships/slideLayout" Target="../slideLayouts/slideLayout8.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3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12.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 Target="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slide" Target="slide12.xml"/></Relationships>
</file>

<file path=ppt/slides/_rels/slide42.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slide" Target="slide12.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2.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oleObject" Target="../embeddings/oleObject1.bin"/><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a:t>Evidence-based </a:t>
            </a:r>
            <a:r>
              <a:rPr lang="en-US" sz="4400"/>
              <a:t>Management of </a:t>
            </a:r>
            <a:r>
              <a:rPr lang="en-US" sz="4400" dirty="0"/>
              <a:t>Steroid Use in Septic Shock</a:t>
            </a:r>
          </a:p>
        </p:txBody>
      </p:sp>
      <p:sp>
        <p:nvSpPr>
          <p:cNvPr id="3" name="Subtitle 2"/>
          <p:cNvSpPr>
            <a:spLocks noGrp="1"/>
          </p:cNvSpPr>
          <p:nvPr>
            <p:ph type="subTitle" idx="1"/>
          </p:nvPr>
        </p:nvSpPr>
        <p:spPr/>
        <p:txBody>
          <a:bodyPr/>
          <a:lstStyle/>
          <a:p>
            <a:r>
              <a:rPr lang="en-US"/>
              <a:t>Mazen </a:t>
            </a:r>
            <a:r>
              <a:rPr lang="en-US" dirty="0"/>
              <a:t>Kherallah, MD, FCCP</a:t>
            </a:r>
          </a:p>
          <a:p>
            <a:endParaRPr lang="en-US" dirty="0"/>
          </a:p>
        </p:txBody>
      </p:sp>
    </p:spTree>
    <p:extLst>
      <p:ext uri="{BB962C8B-B14F-4D97-AF65-F5344CB8AC3E}">
        <p14:creationId xmlns:p14="http://schemas.microsoft.com/office/powerpoint/2010/main" val="3471127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27527" t="27527" r="1449" b="1449"/>
          <a:stretch/>
        </p:blipFill>
        <p:spPr>
          <a:xfrm>
            <a:off x="2866292" y="-98611"/>
            <a:ext cx="6459416" cy="6459416"/>
          </a:xfrm>
          <a:prstGeom prst="rect">
            <a:avLst/>
          </a:prstGeom>
        </p:spPr>
      </p:pic>
    </p:spTree>
    <p:extLst>
      <p:ext uri="{BB962C8B-B14F-4D97-AF65-F5344CB8AC3E}">
        <p14:creationId xmlns:p14="http://schemas.microsoft.com/office/powerpoint/2010/main" val="114155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a:stretch>
            <a:fillRect/>
          </a:stretch>
        </p:blipFill>
        <p:spPr>
          <a:xfrm>
            <a:off x="0" y="1387943"/>
            <a:ext cx="12192000" cy="1491108"/>
          </a:xfrm>
          <a:prstGeom prst="rect">
            <a:avLst/>
          </a:prstGeom>
        </p:spPr>
      </p:pic>
      <p:pic>
        <p:nvPicPr>
          <p:cNvPr id="3" name="Picture 2">
            <a:hlinkClick r:id="rId2" action="ppaction://hlinksldjump"/>
          </p:cNvPr>
          <p:cNvPicPr>
            <a:picLocks noChangeAspect="1"/>
          </p:cNvPicPr>
          <p:nvPr/>
        </p:nvPicPr>
        <p:blipFill>
          <a:blip r:embed="rId4"/>
          <a:stretch>
            <a:fillRect/>
          </a:stretch>
        </p:blipFill>
        <p:spPr>
          <a:xfrm>
            <a:off x="0" y="3039670"/>
            <a:ext cx="12192000" cy="1442322"/>
          </a:xfrm>
          <a:prstGeom prst="rect">
            <a:avLst/>
          </a:prstGeom>
        </p:spPr>
      </p:pic>
      <p:pic>
        <p:nvPicPr>
          <p:cNvPr id="5" name="Picture 4">
            <a:hlinkClick r:id="rId2" action="ppaction://hlinksldjump"/>
            <a:extLst>
              <a:ext uri="{FF2B5EF4-FFF2-40B4-BE49-F238E27FC236}">
                <a16:creationId xmlns:a16="http://schemas.microsoft.com/office/drawing/2014/main" id="{9667C2EB-6A65-7162-FAC9-64727E7BE9ED}"/>
              </a:ext>
            </a:extLst>
          </p:cNvPr>
          <p:cNvPicPr>
            <a:picLocks noChangeAspect="1"/>
          </p:cNvPicPr>
          <p:nvPr/>
        </p:nvPicPr>
        <p:blipFill>
          <a:blip r:embed="rId5"/>
          <a:stretch>
            <a:fillRect/>
          </a:stretch>
        </p:blipFill>
        <p:spPr>
          <a:xfrm>
            <a:off x="0" y="4642612"/>
            <a:ext cx="12192000" cy="1654890"/>
          </a:xfrm>
          <a:prstGeom prst="rect">
            <a:avLst/>
          </a:prstGeom>
        </p:spPr>
      </p:pic>
      <p:sp>
        <p:nvSpPr>
          <p:cNvPr id="4" name="Title 3">
            <a:extLst>
              <a:ext uri="{FF2B5EF4-FFF2-40B4-BE49-F238E27FC236}">
                <a16:creationId xmlns:a16="http://schemas.microsoft.com/office/drawing/2014/main" id="{E89F0525-1EAE-FBE3-A892-7168424258B2}"/>
              </a:ext>
            </a:extLst>
          </p:cNvPr>
          <p:cNvSpPr>
            <a:spLocks noGrp="1"/>
          </p:cNvSpPr>
          <p:nvPr>
            <p:ph type="title"/>
          </p:nvPr>
        </p:nvSpPr>
        <p:spPr/>
        <p:txBody>
          <a:bodyPr/>
          <a:lstStyle/>
          <a:p>
            <a:r>
              <a:rPr lang="en-US" dirty="0"/>
              <a:t>Hemodynamic Support</a:t>
            </a:r>
          </a:p>
        </p:txBody>
      </p:sp>
    </p:spTree>
    <p:extLst>
      <p:ext uri="{BB962C8B-B14F-4D97-AF65-F5344CB8AC3E}">
        <p14:creationId xmlns:p14="http://schemas.microsoft.com/office/powerpoint/2010/main" val="377640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D8135E3-75B1-B887-FE88-28FDE7F833FC}"/>
              </a:ext>
            </a:extLst>
          </p:cNvPr>
          <p:cNvGraphicFramePr>
            <a:graphicFrameLocks noGrp="1"/>
          </p:cNvGraphicFramePr>
          <p:nvPr>
            <p:ph idx="1"/>
            <p:extLst>
              <p:ext uri="{D42A27DB-BD31-4B8C-83A1-F6EECF244321}">
                <p14:modId xmlns:p14="http://schemas.microsoft.com/office/powerpoint/2010/main" val="895495051"/>
              </p:ext>
            </p:extLst>
          </p:nvPr>
        </p:nvGraphicFramePr>
        <p:xfrm>
          <a:off x="1097280" y="1734749"/>
          <a:ext cx="10058400" cy="4134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E3678654-6ABF-6FF8-3D59-D9705FC92215}"/>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43056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E4922DA0-53A5-416B-B815-68743A3C6E74}"/>
                                            </p:graphicEl>
                                          </p:spTgt>
                                        </p:tgtEl>
                                        <p:attrNameLst>
                                          <p:attrName>style.visibility</p:attrName>
                                        </p:attrNameLst>
                                      </p:cBhvr>
                                      <p:to>
                                        <p:strVal val="visible"/>
                                      </p:to>
                                    </p:set>
                                    <p:animEffect transition="in" filter="fade">
                                      <p:cBhvr>
                                        <p:cTn id="7" dur="500"/>
                                        <p:tgtEl>
                                          <p:spTgt spid="4">
                                            <p:graphicEl>
                                              <a:dgm id="{E4922DA0-53A5-416B-B815-68743A3C6E74}"/>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2584BF3C-0A23-4906-BE31-679AD70CAE09}"/>
                                            </p:graphicEl>
                                          </p:spTgt>
                                        </p:tgtEl>
                                        <p:attrNameLst>
                                          <p:attrName>style.visibility</p:attrName>
                                        </p:attrNameLst>
                                      </p:cBhvr>
                                      <p:to>
                                        <p:strVal val="visible"/>
                                      </p:to>
                                    </p:set>
                                    <p:animEffect transition="in" filter="fade">
                                      <p:cBhvr>
                                        <p:cTn id="10" dur="500"/>
                                        <p:tgtEl>
                                          <p:spTgt spid="4">
                                            <p:graphicEl>
                                              <a:dgm id="{2584BF3C-0A23-4906-BE31-679AD70CAE09}"/>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graphicEl>
                                              <a:dgm id="{270C1A96-6C90-46A1-8B28-5C50980E61B5}"/>
                                            </p:graphicEl>
                                          </p:spTgt>
                                        </p:tgtEl>
                                        <p:attrNameLst>
                                          <p:attrName>style.visibility</p:attrName>
                                        </p:attrNameLst>
                                      </p:cBhvr>
                                      <p:to>
                                        <p:strVal val="visible"/>
                                      </p:to>
                                    </p:set>
                                    <p:animEffect transition="in" filter="fade">
                                      <p:cBhvr>
                                        <p:cTn id="15" dur="500"/>
                                        <p:tgtEl>
                                          <p:spTgt spid="4">
                                            <p:graphicEl>
                                              <a:dgm id="{270C1A96-6C90-46A1-8B28-5C50980E61B5}"/>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graphicEl>
                                              <a:dgm id="{B91BB7F6-B3F0-48EA-BDBC-4A6A38A67988}"/>
                                            </p:graphicEl>
                                          </p:spTgt>
                                        </p:tgtEl>
                                        <p:attrNameLst>
                                          <p:attrName>style.visibility</p:attrName>
                                        </p:attrNameLst>
                                      </p:cBhvr>
                                      <p:to>
                                        <p:strVal val="visible"/>
                                      </p:to>
                                    </p:set>
                                    <p:animEffect transition="in" filter="fade">
                                      <p:cBhvr>
                                        <p:cTn id="18" dur="500"/>
                                        <p:tgtEl>
                                          <p:spTgt spid="4">
                                            <p:graphicEl>
                                              <a:dgm id="{B91BB7F6-B3F0-48EA-BDBC-4A6A38A67988}"/>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graphicEl>
                                              <a:dgm id="{9B61E608-68F6-4091-8DA4-334E1821031A}"/>
                                            </p:graphicEl>
                                          </p:spTgt>
                                        </p:tgtEl>
                                        <p:attrNameLst>
                                          <p:attrName>style.visibility</p:attrName>
                                        </p:attrNameLst>
                                      </p:cBhvr>
                                      <p:to>
                                        <p:strVal val="visible"/>
                                      </p:to>
                                    </p:set>
                                    <p:animEffect transition="in" filter="fade">
                                      <p:cBhvr>
                                        <p:cTn id="23" dur="500"/>
                                        <p:tgtEl>
                                          <p:spTgt spid="4">
                                            <p:graphicEl>
                                              <a:dgm id="{9B61E608-68F6-4091-8DA4-334E1821031A}"/>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graphicEl>
                                              <a:dgm id="{D4920A68-7B8F-4080-AC27-2C50349B8AD7}"/>
                                            </p:graphicEl>
                                          </p:spTgt>
                                        </p:tgtEl>
                                        <p:attrNameLst>
                                          <p:attrName>style.visibility</p:attrName>
                                        </p:attrNameLst>
                                      </p:cBhvr>
                                      <p:to>
                                        <p:strVal val="visible"/>
                                      </p:to>
                                    </p:set>
                                    <p:animEffect transition="in" filter="fade">
                                      <p:cBhvr>
                                        <p:cTn id="26" dur="500"/>
                                        <p:tgtEl>
                                          <p:spTgt spid="4">
                                            <p:graphicEl>
                                              <a:dgm id="{D4920A68-7B8F-4080-AC27-2C50349B8AD7}"/>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graphicEl>
                                              <a:dgm id="{125A43F2-3F0D-48B7-AC26-D5C25DD23DE7}"/>
                                            </p:graphicEl>
                                          </p:spTgt>
                                        </p:tgtEl>
                                        <p:attrNameLst>
                                          <p:attrName>style.visibility</p:attrName>
                                        </p:attrNameLst>
                                      </p:cBhvr>
                                      <p:to>
                                        <p:strVal val="visible"/>
                                      </p:to>
                                    </p:set>
                                    <p:animEffect transition="in" filter="fade">
                                      <p:cBhvr>
                                        <p:cTn id="31" dur="500"/>
                                        <p:tgtEl>
                                          <p:spTgt spid="4">
                                            <p:graphicEl>
                                              <a:dgm id="{125A43F2-3F0D-48B7-AC26-D5C25DD23DE7}"/>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graphicEl>
                                              <a:dgm id="{C6CB7DEB-7738-44FF-96F9-9ABAAF9136B0}"/>
                                            </p:graphicEl>
                                          </p:spTgt>
                                        </p:tgtEl>
                                        <p:attrNameLst>
                                          <p:attrName>style.visibility</p:attrName>
                                        </p:attrNameLst>
                                      </p:cBhvr>
                                      <p:to>
                                        <p:strVal val="visible"/>
                                      </p:to>
                                    </p:set>
                                    <p:animEffect transition="in" filter="fade">
                                      <p:cBhvr>
                                        <p:cTn id="34" dur="500"/>
                                        <p:tgtEl>
                                          <p:spTgt spid="4">
                                            <p:graphicEl>
                                              <a:dgm id="{C6CB7DEB-7738-44FF-96F9-9ABAAF9136B0}"/>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graphicEl>
                                              <a:dgm id="{DCFB42F4-9857-47E7-A39E-8DAF178A3A5B}"/>
                                            </p:graphicEl>
                                          </p:spTgt>
                                        </p:tgtEl>
                                        <p:attrNameLst>
                                          <p:attrName>style.visibility</p:attrName>
                                        </p:attrNameLst>
                                      </p:cBhvr>
                                      <p:to>
                                        <p:strVal val="visible"/>
                                      </p:to>
                                    </p:set>
                                    <p:animEffect transition="in" filter="fade">
                                      <p:cBhvr>
                                        <p:cTn id="39" dur="500"/>
                                        <p:tgtEl>
                                          <p:spTgt spid="4">
                                            <p:graphicEl>
                                              <a:dgm id="{DCFB42F4-9857-47E7-A39E-8DAF178A3A5B}"/>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
                                            <p:graphicEl>
                                              <a:dgm id="{4262BFA3-8752-48EE-89FE-0C8C7C77C550}"/>
                                            </p:graphicEl>
                                          </p:spTgt>
                                        </p:tgtEl>
                                        <p:attrNameLst>
                                          <p:attrName>style.visibility</p:attrName>
                                        </p:attrNameLst>
                                      </p:cBhvr>
                                      <p:to>
                                        <p:strVal val="visible"/>
                                      </p:to>
                                    </p:set>
                                    <p:animEffect transition="in" filter="fade">
                                      <p:cBhvr>
                                        <p:cTn id="42" dur="500"/>
                                        <p:tgtEl>
                                          <p:spTgt spid="4">
                                            <p:graphicEl>
                                              <a:dgm id="{4262BFA3-8752-48EE-89FE-0C8C7C77C550}"/>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graphicEl>
                                              <a:dgm id="{4E939D4F-1A61-48D8-AB55-D2DFF3A2099E}"/>
                                            </p:graphicEl>
                                          </p:spTgt>
                                        </p:tgtEl>
                                        <p:attrNameLst>
                                          <p:attrName>style.visibility</p:attrName>
                                        </p:attrNameLst>
                                      </p:cBhvr>
                                      <p:to>
                                        <p:strVal val="visible"/>
                                      </p:to>
                                    </p:set>
                                    <p:animEffect transition="in" filter="fade">
                                      <p:cBhvr>
                                        <p:cTn id="47" dur="500"/>
                                        <p:tgtEl>
                                          <p:spTgt spid="4">
                                            <p:graphicEl>
                                              <a:dgm id="{4E939D4F-1A61-48D8-AB55-D2DFF3A2099E}"/>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graphicEl>
                                              <a:dgm id="{B20F4AE4-008D-4F30-BCCC-CC39BF7821B3}"/>
                                            </p:graphicEl>
                                          </p:spTgt>
                                        </p:tgtEl>
                                        <p:attrNameLst>
                                          <p:attrName>style.visibility</p:attrName>
                                        </p:attrNameLst>
                                      </p:cBhvr>
                                      <p:to>
                                        <p:strVal val="visible"/>
                                      </p:to>
                                    </p:set>
                                    <p:animEffect transition="in" filter="fade">
                                      <p:cBhvr>
                                        <p:cTn id="50" dur="500"/>
                                        <p:tgtEl>
                                          <p:spTgt spid="4">
                                            <p:graphicEl>
                                              <a:dgm id="{B20F4AE4-008D-4F30-BCCC-CC39BF7821B3}"/>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
                                            <p:graphicEl>
                                              <a:dgm id="{1E7E2FEB-D8F2-413C-B5F9-147D46135AEC}"/>
                                            </p:graphicEl>
                                          </p:spTgt>
                                        </p:tgtEl>
                                        <p:attrNameLst>
                                          <p:attrName>style.visibility</p:attrName>
                                        </p:attrNameLst>
                                      </p:cBhvr>
                                      <p:to>
                                        <p:strVal val="visible"/>
                                      </p:to>
                                    </p:set>
                                    <p:animEffect transition="in" filter="fade">
                                      <p:cBhvr>
                                        <p:cTn id="55" dur="500"/>
                                        <p:tgtEl>
                                          <p:spTgt spid="4">
                                            <p:graphicEl>
                                              <a:dgm id="{1E7E2FEB-D8F2-413C-B5F9-147D46135AEC}"/>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
                                            <p:graphicEl>
                                              <a:dgm id="{DDF47796-AD14-402F-AD4F-8BB1C60C9C36}"/>
                                            </p:graphicEl>
                                          </p:spTgt>
                                        </p:tgtEl>
                                        <p:attrNameLst>
                                          <p:attrName>style.visibility</p:attrName>
                                        </p:attrNameLst>
                                      </p:cBhvr>
                                      <p:to>
                                        <p:strVal val="visible"/>
                                      </p:to>
                                    </p:set>
                                    <p:animEffect transition="in" filter="fade">
                                      <p:cBhvr>
                                        <p:cTn id="58" dur="500"/>
                                        <p:tgtEl>
                                          <p:spTgt spid="4">
                                            <p:graphicEl>
                                              <a:dgm id="{DDF47796-AD14-402F-AD4F-8BB1C60C9C36}"/>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
                                            <p:graphicEl>
                                              <a:dgm id="{DE4706B5-DC68-4926-B30F-3380366BB13C}"/>
                                            </p:graphicEl>
                                          </p:spTgt>
                                        </p:tgtEl>
                                        <p:attrNameLst>
                                          <p:attrName>style.visibility</p:attrName>
                                        </p:attrNameLst>
                                      </p:cBhvr>
                                      <p:to>
                                        <p:strVal val="visible"/>
                                      </p:to>
                                    </p:set>
                                    <p:animEffect transition="in" filter="fade">
                                      <p:cBhvr>
                                        <p:cTn id="63" dur="500"/>
                                        <p:tgtEl>
                                          <p:spTgt spid="4">
                                            <p:graphicEl>
                                              <a:dgm id="{DE4706B5-DC68-4926-B30F-3380366BB13C}"/>
                                            </p:graphic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
                                            <p:graphicEl>
                                              <a:dgm id="{1964E518-12A2-4FBB-8F2C-46679E34219B}"/>
                                            </p:graphicEl>
                                          </p:spTgt>
                                        </p:tgtEl>
                                        <p:attrNameLst>
                                          <p:attrName>style.visibility</p:attrName>
                                        </p:attrNameLst>
                                      </p:cBhvr>
                                      <p:to>
                                        <p:strVal val="visible"/>
                                      </p:to>
                                    </p:set>
                                    <p:animEffect transition="in" filter="fade">
                                      <p:cBhvr>
                                        <p:cTn id="66" dur="500"/>
                                        <p:tgtEl>
                                          <p:spTgt spid="4">
                                            <p:graphicEl>
                                              <a:dgm id="{1964E518-12A2-4FBB-8F2C-46679E34219B}"/>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
                                            <p:graphicEl>
                                              <a:dgm id="{837EB83A-938A-4CD5-A14C-003046A73036}"/>
                                            </p:graphicEl>
                                          </p:spTgt>
                                        </p:tgtEl>
                                        <p:attrNameLst>
                                          <p:attrName>style.visibility</p:attrName>
                                        </p:attrNameLst>
                                      </p:cBhvr>
                                      <p:to>
                                        <p:strVal val="visible"/>
                                      </p:to>
                                    </p:set>
                                    <p:animEffect transition="in" filter="fade">
                                      <p:cBhvr>
                                        <p:cTn id="71" dur="500"/>
                                        <p:tgtEl>
                                          <p:spTgt spid="4">
                                            <p:graphicEl>
                                              <a:dgm id="{837EB83A-938A-4CD5-A14C-003046A73036}"/>
                                            </p:graphic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
                                            <p:graphicEl>
                                              <a:dgm id="{D73750FA-C2F7-416C-B6C7-95B3D04EBC4B}"/>
                                            </p:graphicEl>
                                          </p:spTgt>
                                        </p:tgtEl>
                                        <p:attrNameLst>
                                          <p:attrName>style.visibility</p:attrName>
                                        </p:attrNameLst>
                                      </p:cBhvr>
                                      <p:to>
                                        <p:strVal val="visible"/>
                                      </p:to>
                                    </p:set>
                                    <p:animEffect transition="in" filter="fade">
                                      <p:cBhvr>
                                        <p:cTn id="74" dur="500"/>
                                        <p:tgtEl>
                                          <p:spTgt spid="4">
                                            <p:graphicEl>
                                              <a:dgm id="{D73750FA-C2F7-416C-B6C7-95B3D04EBC4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1A9587-F3C1-0DBA-8198-6F1EF77818D9}"/>
              </a:ext>
            </a:extLst>
          </p:cNvPr>
          <p:cNvSpPr>
            <a:spLocks noGrp="1"/>
          </p:cNvSpPr>
          <p:nvPr>
            <p:ph type="title"/>
          </p:nvPr>
        </p:nvSpPr>
        <p:spPr/>
        <p:txBody>
          <a:bodyPr>
            <a:normAutofit/>
          </a:bodyPr>
          <a:lstStyle/>
          <a:p>
            <a:r>
              <a:rPr lang="en-US" dirty="0"/>
              <a:t>Rationales for Glucocorticoid in Septic Shock</a:t>
            </a:r>
          </a:p>
        </p:txBody>
      </p:sp>
      <p:sp>
        <p:nvSpPr>
          <p:cNvPr id="17" name="Rectangle 16">
            <a:hlinkClick r:id="rId2" action="ppaction://hlinksldjump"/>
            <a:extLst>
              <a:ext uri="{FF2B5EF4-FFF2-40B4-BE49-F238E27FC236}">
                <a16:creationId xmlns:a16="http://schemas.microsoft.com/office/drawing/2014/main" id="{C550CF83-65C2-CC5C-8F30-9438DAF2E495}"/>
              </a:ext>
            </a:extLst>
          </p:cNvPr>
          <p:cNvSpPr/>
          <p:nvPr/>
        </p:nvSpPr>
        <p:spPr>
          <a:xfrm>
            <a:off x="728856" y="6408856"/>
            <a:ext cx="11463143" cy="449143"/>
          </a:xfrm>
          <a:prstGeom prst="rect">
            <a:avLst/>
          </a:prstGeom>
          <a:solidFill>
            <a:srgbClr val="77A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a:extLst>
              <a:ext uri="{FF2B5EF4-FFF2-40B4-BE49-F238E27FC236}">
                <a16:creationId xmlns:a16="http://schemas.microsoft.com/office/drawing/2014/main" id="{3D38770F-74AB-F09F-0830-63BD229E6D08}"/>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tretch>
            <a:fillRect/>
          </a:stretch>
        </p:blipFill>
        <p:spPr bwMode="auto">
          <a:xfrm>
            <a:off x="1222786" y="4428565"/>
            <a:ext cx="2712721" cy="1806260"/>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9A3012-207B-BA04-D12F-3C53DF863F32}"/>
              </a:ext>
            </a:extLst>
          </p:cNvPr>
          <p:cNvSpPr txBox="1"/>
          <p:nvPr/>
        </p:nvSpPr>
        <p:spPr>
          <a:xfrm>
            <a:off x="1017494" y="6470122"/>
            <a:ext cx="10157011" cy="307777"/>
          </a:xfrm>
          <a:prstGeom prst="rect">
            <a:avLst/>
          </a:prstGeom>
          <a:noFill/>
        </p:spPr>
        <p:txBody>
          <a:bodyPr wrap="square">
            <a:spAutoFit/>
          </a:bodyPr>
          <a:lstStyle/>
          <a:p>
            <a:pPr algn="ctr"/>
            <a:r>
              <a:rPr lang="en-US" sz="1400" b="0" i="0" dirty="0">
                <a:solidFill>
                  <a:schemeClr val="bg1"/>
                </a:solidFill>
                <a:effectLst/>
                <a:latin typeface="BlinkMacSystemFont"/>
              </a:rPr>
              <a:t>^Vadas P, </a:t>
            </a:r>
            <a:r>
              <a:rPr lang="en-US" sz="1400" b="0" i="0" dirty="0" err="1">
                <a:solidFill>
                  <a:schemeClr val="bg1"/>
                </a:solidFill>
                <a:effectLst/>
                <a:latin typeface="BlinkMacSystemFont"/>
              </a:rPr>
              <a:t>Pruzanski</a:t>
            </a:r>
            <a:r>
              <a:rPr lang="en-US" sz="1400" b="0" i="0" dirty="0">
                <a:solidFill>
                  <a:schemeClr val="bg1"/>
                </a:solidFill>
                <a:effectLst/>
                <a:latin typeface="BlinkMacSystemFont"/>
              </a:rPr>
              <a:t> W. Plasma cortisol levels in patients with septic shock. Crit Care Med. 1991 Feb;19(2):300-1. </a:t>
            </a:r>
            <a:endParaRPr lang="en-US" sz="1400" dirty="0">
              <a:solidFill>
                <a:schemeClr val="bg1"/>
              </a:solidFill>
            </a:endParaRPr>
          </a:p>
        </p:txBody>
      </p:sp>
      <p:graphicFrame>
        <p:nvGraphicFramePr>
          <p:cNvPr id="10" name="Diagram 9">
            <a:extLst>
              <a:ext uri="{FF2B5EF4-FFF2-40B4-BE49-F238E27FC236}">
                <a16:creationId xmlns:a16="http://schemas.microsoft.com/office/drawing/2014/main" id="{12234EA7-823F-8F6D-1EF1-4E21FF45F74D}"/>
              </a:ext>
            </a:extLst>
          </p:cNvPr>
          <p:cNvGraphicFramePr/>
          <p:nvPr>
            <p:extLst>
              <p:ext uri="{D42A27DB-BD31-4B8C-83A1-F6EECF244321}">
                <p14:modId xmlns:p14="http://schemas.microsoft.com/office/powerpoint/2010/main" val="3321889184"/>
              </p:ext>
            </p:extLst>
          </p:nvPr>
        </p:nvGraphicFramePr>
        <p:xfrm>
          <a:off x="1097281" y="1434354"/>
          <a:ext cx="9911378" cy="29942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a:extLst>
              <a:ext uri="{FF2B5EF4-FFF2-40B4-BE49-F238E27FC236}">
                <a16:creationId xmlns:a16="http://schemas.microsoft.com/office/drawing/2014/main" id="{B996E828-ACAA-2E0E-C237-964875C5E1A0}"/>
              </a:ext>
            </a:extLst>
          </p:cNvPr>
          <p:cNvSpPr txBox="1"/>
          <p:nvPr/>
        </p:nvSpPr>
        <p:spPr>
          <a:xfrm>
            <a:off x="5750859" y="5959683"/>
            <a:ext cx="6096000" cy="276999"/>
          </a:xfrm>
          <a:prstGeom prst="rect">
            <a:avLst/>
          </a:prstGeom>
          <a:noFill/>
        </p:spPr>
        <p:txBody>
          <a:bodyPr wrap="square">
            <a:spAutoFit/>
          </a:bodyPr>
          <a:lstStyle/>
          <a:p>
            <a:pPr algn="r"/>
            <a:r>
              <a:rPr lang="en-US" sz="1200" b="0" i="0" dirty="0">
                <a:solidFill>
                  <a:srgbClr val="232323"/>
                </a:solidFill>
                <a:effectLst/>
                <a:latin typeface="Noto Sans" panose="020B0502040504020204" pitchFamily="34" charset="0"/>
              </a:rPr>
              <a:t>* HPA: hypothalamic-pituitary-adrenal axis</a:t>
            </a:r>
            <a:endParaRPr lang="en-US" sz="1200" dirty="0"/>
          </a:p>
        </p:txBody>
      </p:sp>
      <p:sp>
        <p:nvSpPr>
          <p:cNvPr id="14" name="TextBox 13">
            <a:extLst>
              <a:ext uri="{FF2B5EF4-FFF2-40B4-BE49-F238E27FC236}">
                <a16:creationId xmlns:a16="http://schemas.microsoft.com/office/drawing/2014/main" id="{187137DA-E33D-902A-F444-D448CF751E57}"/>
              </a:ext>
            </a:extLst>
          </p:cNvPr>
          <p:cNvSpPr txBox="1"/>
          <p:nvPr/>
        </p:nvSpPr>
        <p:spPr>
          <a:xfrm>
            <a:off x="5558119" y="4592649"/>
            <a:ext cx="6096000" cy="830997"/>
          </a:xfrm>
          <a:prstGeom prst="rect">
            <a:avLst/>
          </a:prstGeom>
          <a:noFill/>
        </p:spPr>
        <p:txBody>
          <a:bodyPr wrap="square">
            <a:spAutoFit/>
          </a:bodyPr>
          <a:lstStyle/>
          <a:p>
            <a:pPr algn="r"/>
            <a:r>
              <a:rPr lang="en-US" sz="1600" b="1" i="0" dirty="0">
                <a:solidFill>
                  <a:srgbClr val="232323"/>
                </a:solidFill>
                <a:effectLst/>
                <a:latin typeface="Noto Sans" panose="020B0502040504020204" pitchFamily="34" charset="0"/>
              </a:rPr>
              <a:t>Critical illness-related corticosteroid insufficiency</a:t>
            </a:r>
          </a:p>
          <a:p>
            <a:pPr algn="r"/>
            <a:r>
              <a:rPr lang="en-US" sz="1600" b="1" dirty="0">
                <a:solidFill>
                  <a:srgbClr val="232323"/>
                </a:solidFill>
                <a:latin typeface="Noto Sans" panose="020B0502040504020204" pitchFamily="34" charset="0"/>
              </a:rPr>
              <a:t>Relative adrenal insufficiency</a:t>
            </a:r>
          </a:p>
          <a:p>
            <a:pPr algn="r"/>
            <a:r>
              <a:rPr lang="en-US" sz="1600" b="0" i="0" dirty="0">
                <a:solidFill>
                  <a:srgbClr val="232323"/>
                </a:solidFill>
                <a:effectLst/>
                <a:latin typeface="Noto Sans" panose="020B0502040504020204" pitchFamily="34" charset="0"/>
              </a:rPr>
              <a:t> (suboptimal cortisol production for total body demands)</a:t>
            </a:r>
            <a:endParaRPr lang="en-US" sz="1600" dirty="0"/>
          </a:p>
        </p:txBody>
      </p:sp>
      <p:sp>
        <p:nvSpPr>
          <p:cNvPr id="16" name="TextBox 15">
            <a:extLst>
              <a:ext uri="{FF2B5EF4-FFF2-40B4-BE49-F238E27FC236}">
                <a16:creationId xmlns:a16="http://schemas.microsoft.com/office/drawing/2014/main" id="{52B3E70B-C764-34CD-F64D-0E5261BE5A5B}"/>
              </a:ext>
            </a:extLst>
          </p:cNvPr>
          <p:cNvSpPr txBox="1"/>
          <p:nvPr/>
        </p:nvSpPr>
        <p:spPr>
          <a:xfrm>
            <a:off x="5558119" y="5423646"/>
            <a:ext cx="6096000" cy="276999"/>
          </a:xfrm>
          <a:prstGeom prst="rect">
            <a:avLst/>
          </a:prstGeom>
          <a:noFill/>
        </p:spPr>
        <p:txBody>
          <a:bodyPr wrap="square">
            <a:spAutoFit/>
          </a:bodyPr>
          <a:lstStyle/>
          <a:p>
            <a:pPr algn="r"/>
            <a:r>
              <a:rPr lang="en-US" sz="1200" b="0" i="0" dirty="0">
                <a:solidFill>
                  <a:srgbClr val="232323"/>
                </a:solidFill>
                <a:effectLst/>
                <a:latin typeface="Noto Sans" panose="020B0502040504020204" pitchFamily="34" charset="0"/>
              </a:rPr>
              <a:t> No consensus about the diagnostic criteria</a:t>
            </a:r>
            <a:endParaRPr lang="en-US" sz="1200" dirty="0"/>
          </a:p>
        </p:txBody>
      </p:sp>
    </p:spTree>
    <p:extLst>
      <p:ext uri="{BB962C8B-B14F-4D97-AF65-F5344CB8AC3E}">
        <p14:creationId xmlns:p14="http://schemas.microsoft.com/office/powerpoint/2010/main" val="4100344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road&#10;&#10;Description automatically generated">
            <a:extLst>
              <a:ext uri="{FF2B5EF4-FFF2-40B4-BE49-F238E27FC236}">
                <a16:creationId xmlns:a16="http://schemas.microsoft.com/office/drawing/2014/main" id="{4060A8E4-20C0-55A7-6652-ED7FA77DD3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5024"/>
            <a:ext cx="12189833" cy="6858000"/>
          </a:xfrm>
          <a:prstGeom prst="rect">
            <a:avLst/>
          </a:prstGeom>
        </p:spPr>
      </p:pic>
      <p:pic>
        <p:nvPicPr>
          <p:cNvPr id="4" name="Graphic 3" descr="Thumbs up sign with solid fill">
            <a:extLst>
              <a:ext uri="{FF2B5EF4-FFF2-40B4-BE49-F238E27FC236}">
                <a16:creationId xmlns:a16="http://schemas.microsoft.com/office/drawing/2014/main" id="{B478AD9C-B726-1209-8A61-3BB8132AA3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99765" y="4244788"/>
            <a:ext cx="569259" cy="569259"/>
          </a:xfrm>
          <a:prstGeom prst="rect">
            <a:avLst/>
          </a:prstGeom>
        </p:spPr>
      </p:pic>
      <p:pic>
        <p:nvPicPr>
          <p:cNvPr id="7" name="Graphic 6" descr="Thumbs up sign with solid fill">
            <a:extLst>
              <a:ext uri="{FF2B5EF4-FFF2-40B4-BE49-F238E27FC236}">
                <a16:creationId xmlns:a16="http://schemas.microsoft.com/office/drawing/2014/main" id="{CFB661B7-57F9-97BD-9BEA-52E4F43358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39694" y="5804488"/>
            <a:ext cx="569259" cy="569259"/>
          </a:xfrm>
          <a:prstGeom prst="rect">
            <a:avLst/>
          </a:prstGeom>
        </p:spPr>
      </p:pic>
      <p:pic>
        <p:nvPicPr>
          <p:cNvPr id="8" name="Graphic 7" descr="Thumbs Down with solid fill">
            <a:extLst>
              <a:ext uri="{FF2B5EF4-FFF2-40B4-BE49-F238E27FC236}">
                <a16:creationId xmlns:a16="http://schemas.microsoft.com/office/drawing/2014/main" id="{E2312C6C-3A99-9144-417E-AEF8643700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5794" y="4609943"/>
            <a:ext cx="569260" cy="569260"/>
          </a:xfrm>
          <a:prstGeom prst="rect">
            <a:avLst/>
          </a:prstGeom>
        </p:spPr>
      </p:pic>
      <p:pic>
        <p:nvPicPr>
          <p:cNvPr id="9" name="Graphic 8" descr="Thumbs up sign with solid fill">
            <a:extLst>
              <a:ext uri="{FF2B5EF4-FFF2-40B4-BE49-F238E27FC236}">
                <a16:creationId xmlns:a16="http://schemas.microsoft.com/office/drawing/2014/main" id="{F2CCDB4E-9F76-91D9-789D-42D0A06871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76645" y="2845752"/>
            <a:ext cx="569259" cy="569259"/>
          </a:xfrm>
          <a:prstGeom prst="rect">
            <a:avLst/>
          </a:prstGeom>
        </p:spPr>
      </p:pic>
      <p:pic>
        <p:nvPicPr>
          <p:cNvPr id="10" name="Graphic 9" descr="Thumbs up sign with solid fill">
            <a:extLst>
              <a:ext uri="{FF2B5EF4-FFF2-40B4-BE49-F238E27FC236}">
                <a16:creationId xmlns:a16="http://schemas.microsoft.com/office/drawing/2014/main" id="{614379A1-8987-9CE1-4886-D5A1556843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76646" y="4939239"/>
            <a:ext cx="569259" cy="569259"/>
          </a:xfrm>
          <a:prstGeom prst="rect">
            <a:avLst/>
          </a:prstGeom>
        </p:spPr>
      </p:pic>
      <p:pic>
        <p:nvPicPr>
          <p:cNvPr id="11" name="Graphic 10" descr="Thumbs up sign with solid fill">
            <a:extLst>
              <a:ext uri="{FF2B5EF4-FFF2-40B4-BE49-F238E27FC236}">
                <a16:creationId xmlns:a16="http://schemas.microsoft.com/office/drawing/2014/main" id="{25DB0B76-452A-C99D-B455-7BEF758308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60457" y="344599"/>
            <a:ext cx="569259" cy="569259"/>
          </a:xfrm>
          <a:prstGeom prst="rect">
            <a:avLst/>
          </a:prstGeom>
        </p:spPr>
      </p:pic>
      <p:pic>
        <p:nvPicPr>
          <p:cNvPr id="12" name="Graphic 11" descr="Thumbs Down with solid fill">
            <a:extLst>
              <a:ext uri="{FF2B5EF4-FFF2-40B4-BE49-F238E27FC236}">
                <a16:creationId xmlns:a16="http://schemas.microsoft.com/office/drawing/2014/main" id="{E502A92C-D10A-7318-5401-ACA9394878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92094" y="1795025"/>
            <a:ext cx="569260" cy="569260"/>
          </a:xfrm>
          <a:prstGeom prst="rect">
            <a:avLst/>
          </a:prstGeom>
        </p:spPr>
      </p:pic>
      <p:sp>
        <p:nvSpPr>
          <p:cNvPr id="13" name="TextBox 12">
            <a:extLst>
              <a:ext uri="{FF2B5EF4-FFF2-40B4-BE49-F238E27FC236}">
                <a16:creationId xmlns:a16="http://schemas.microsoft.com/office/drawing/2014/main" id="{5EABA7DE-860F-64AE-CAC5-200F2C4C1ABA}"/>
              </a:ext>
            </a:extLst>
          </p:cNvPr>
          <p:cNvSpPr txBox="1"/>
          <p:nvPr/>
        </p:nvSpPr>
        <p:spPr>
          <a:xfrm>
            <a:off x="322729" y="6400642"/>
            <a:ext cx="1055482" cy="369332"/>
          </a:xfrm>
          <a:prstGeom prst="rect">
            <a:avLst/>
          </a:prstGeom>
          <a:solidFill>
            <a:srgbClr val="FF0000"/>
          </a:solidFill>
        </p:spPr>
        <p:txBody>
          <a:bodyPr wrap="none" rtlCol="0">
            <a:spAutoFit/>
          </a:bodyPr>
          <a:lstStyle/>
          <a:p>
            <a:r>
              <a:rPr lang="en-US" dirty="0">
                <a:solidFill>
                  <a:schemeClr val="bg1"/>
                </a:solidFill>
              </a:rPr>
              <a:t>Mortality</a:t>
            </a:r>
          </a:p>
        </p:txBody>
      </p:sp>
      <p:sp>
        <p:nvSpPr>
          <p:cNvPr id="14" name="Rectangle 13">
            <a:hlinkClick r:id="rId7" action="ppaction://hlinksldjump"/>
            <a:extLst>
              <a:ext uri="{FF2B5EF4-FFF2-40B4-BE49-F238E27FC236}">
                <a16:creationId xmlns:a16="http://schemas.microsoft.com/office/drawing/2014/main" id="{442303B8-95A7-0E43-E242-2CD3362D0336}"/>
              </a:ext>
            </a:extLst>
          </p:cNvPr>
          <p:cNvSpPr/>
          <p:nvPr/>
        </p:nvSpPr>
        <p:spPr>
          <a:xfrm>
            <a:off x="2107127" y="6415795"/>
            <a:ext cx="6068685" cy="43030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5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road&#10;&#10;Description automatically generated">
            <a:extLst>
              <a:ext uri="{FF2B5EF4-FFF2-40B4-BE49-F238E27FC236}">
                <a16:creationId xmlns:a16="http://schemas.microsoft.com/office/drawing/2014/main" id="{4060A8E4-20C0-55A7-6652-ED7FA77DD3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5024"/>
            <a:ext cx="12189833" cy="6858000"/>
          </a:xfrm>
          <a:prstGeom prst="rect">
            <a:avLst/>
          </a:prstGeom>
        </p:spPr>
      </p:pic>
      <p:pic>
        <p:nvPicPr>
          <p:cNvPr id="4" name="Graphic 3" descr="Thumbs up sign with solid fill">
            <a:extLst>
              <a:ext uri="{FF2B5EF4-FFF2-40B4-BE49-F238E27FC236}">
                <a16:creationId xmlns:a16="http://schemas.microsoft.com/office/drawing/2014/main" id="{B478AD9C-B726-1209-8A61-3BB8132AA3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99765" y="4244788"/>
            <a:ext cx="569259" cy="569259"/>
          </a:xfrm>
          <a:prstGeom prst="rect">
            <a:avLst/>
          </a:prstGeom>
        </p:spPr>
      </p:pic>
      <p:pic>
        <p:nvPicPr>
          <p:cNvPr id="7" name="Graphic 6" descr="Thumbs up sign with solid fill">
            <a:extLst>
              <a:ext uri="{FF2B5EF4-FFF2-40B4-BE49-F238E27FC236}">
                <a16:creationId xmlns:a16="http://schemas.microsoft.com/office/drawing/2014/main" id="{CFB661B7-57F9-97BD-9BEA-52E4F43358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39694" y="5804488"/>
            <a:ext cx="569259" cy="569259"/>
          </a:xfrm>
          <a:prstGeom prst="rect">
            <a:avLst/>
          </a:prstGeom>
        </p:spPr>
      </p:pic>
      <p:pic>
        <p:nvPicPr>
          <p:cNvPr id="9" name="Graphic 8" descr="Thumbs up sign with solid fill">
            <a:extLst>
              <a:ext uri="{FF2B5EF4-FFF2-40B4-BE49-F238E27FC236}">
                <a16:creationId xmlns:a16="http://schemas.microsoft.com/office/drawing/2014/main" id="{F2CCDB4E-9F76-91D9-789D-42D0A06871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76645" y="2845752"/>
            <a:ext cx="569259" cy="569259"/>
          </a:xfrm>
          <a:prstGeom prst="rect">
            <a:avLst/>
          </a:prstGeom>
        </p:spPr>
      </p:pic>
      <p:pic>
        <p:nvPicPr>
          <p:cNvPr id="10" name="Graphic 9" descr="Thumbs up sign with solid fill">
            <a:extLst>
              <a:ext uri="{FF2B5EF4-FFF2-40B4-BE49-F238E27FC236}">
                <a16:creationId xmlns:a16="http://schemas.microsoft.com/office/drawing/2014/main" id="{614379A1-8987-9CE1-4886-D5A1556843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76646" y="4939239"/>
            <a:ext cx="569259" cy="569259"/>
          </a:xfrm>
          <a:prstGeom prst="rect">
            <a:avLst/>
          </a:prstGeom>
        </p:spPr>
      </p:pic>
      <p:sp>
        <p:nvSpPr>
          <p:cNvPr id="13" name="TextBox 12">
            <a:extLst>
              <a:ext uri="{FF2B5EF4-FFF2-40B4-BE49-F238E27FC236}">
                <a16:creationId xmlns:a16="http://schemas.microsoft.com/office/drawing/2014/main" id="{5EABA7DE-860F-64AE-CAC5-200F2C4C1ABA}"/>
              </a:ext>
            </a:extLst>
          </p:cNvPr>
          <p:cNvSpPr txBox="1"/>
          <p:nvPr/>
        </p:nvSpPr>
        <p:spPr>
          <a:xfrm>
            <a:off x="322729" y="6400642"/>
            <a:ext cx="1802096" cy="369332"/>
          </a:xfrm>
          <a:prstGeom prst="rect">
            <a:avLst/>
          </a:prstGeom>
          <a:solidFill>
            <a:schemeClr val="accent3">
              <a:lumMod val="75000"/>
            </a:schemeClr>
          </a:solidFill>
        </p:spPr>
        <p:txBody>
          <a:bodyPr wrap="none" rtlCol="0">
            <a:spAutoFit/>
          </a:bodyPr>
          <a:lstStyle/>
          <a:p>
            <a:r>
              <a:rPr lang="en-US" dirty="0">
                <a:solidFill>
                  <a:schemeClr val="bg1"/>
                </a:solidFill>
                <a:latin typeface="Noto Sans" panose="020B0502040504020204" pitchFamily="34" charset="0"/>
              </a:rPr>
              <a:t>S</a:t>
            </a:r>
            <a:r>
              <a:rPr lang="en-US" b="0" i="0" dirty="0">
                <a:solidFill>
                  <a:schemeClr val="bg1"/>
                </a:solidFill>
                <a:effectLst/>
                <a:latin typeface="Noto Sans" panose="020B0502040504020204" pitchFamily="34" charset="0"/>
              </a:rPr>
              <a:t>hock Reversal</a:t>
            </a:r>
            <a:endParaRPr lang="en-US" dirty="0">
              <a:solidFill>
                <a:schemeClr val="bg1"/>
              </a:solidFill>
            </a:endParaRPr>
          </a:p>
        </p:txBody>
      </p:sp>
      <p:sp>
        <p:nvSpPr>
          <p:cNvPr id="2" name="Rectangle 1">
            <a:hlinkClick r:id="rId5" action="ppaction://hlinksldjump"/>
            <a:extLst>
              <a:ext uri="{FF2B5EF4-FFF2-40B4-BE49-F238E27FC236}">
                <a16:creationId xmlns:a16="http://schemas.microsoft.com/office/drawing/2014/main" id="{C5F5B03C-737A-CCC8-D2E2-4EA10E8FC141}"/>
              </a:ext>
            </a:extLst>
          </p:cNvPr>
          <p:cNvSpPr/>
          <p:nvPr/>
        </p:nvSpPr>
        <p:spPr>
          <a:xfrm>
            <a:off x="2107127" y="6415795"/>
            <a:ext cx="6068685" cy="43030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Thumbs up sign with solid fill">
            <a:extLst>
              <a:ext uri="{FF2B5EF4-FFF2-40B4-BE49-F238E27FC236}">
                <a16:creationId xmlns:a16="http://schemas.microsoft.com/office/drawing/2014/main" id="{417B0ADB-37B0-E014-CEAD-1F08806425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6095" y="4529417"/>
            <a:ext cx="569259" cy="569259"/>
          </a:xfrm>
          <a:prstGeom prst="rect">
            <a:avLst/>
          </a:prstGeom>
        </p:spPr>
      </p:pic>
      <p:pic>
        <p:nvPicPr>
          <p:cNvPr id="14" name="Graphic 13" descr="Thumbs up sign with solid fill">
            <a:extLst>
              <a:ext uri="{FF2B5EF4-FFF2-40B4-BE49-F238E27FC236}">
                <a16:creationId xmlns:a16="http://schemas.microsoft.com/office/drawing/2014/main" id="{04D27A2B-725F-1AF3-BFF2-165945FCFB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83822" y="1766542"/>
            <a:ext cx="569259" cy="569259"/>
          </a:xfrm>
          <a:prstGeom prst="rect">
            <a:avLst/>
          </a:prstGeom>
        </p:spPr>
      </p:pic>
    </p:spTree>
    <p:extLst>
      <p:ext uri="{BB962C8B-B14F-4D97-AF65-F5344CB8AC3E}">
        <p14:creationId xmlns:p14="http://schemas.microsoft.com/office/powerpoint/2010/main" val="145381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ebpom.org/images/news/uploads/EBPOM_00334_X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74544" y="5206181"/>
            <a:ext cx="1016729" cy="9807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6685" y="236712"/>
            <a:ext cx="11629843" cy="4681875"/>
          </a:xfrm>
          <a:prstGeom prst="rect">
            <a:avLst/>
          </a:prstGeom>
        </p:spPr>
      </p:pic>
      <p:sp>
        <p:nvSpPr>
          <p:cNvPr id="3" name="TextBox 2"/>
          <p:cNvSpPr txBox="1"/>
          <p:nvPr/>
        </p:nvSpPr>
        <p:spPr>
          <a:xfrm>
            <a:off x="2942303" y="5511899"/>
            <a:ext cx="2205412" cy="369332"/>
          </a:xfrm>
          <a:prstGeom prst="rect">
            <a:avLst/>
          </a:prstGeom>
          <a:noFill/>
        </p:spPr>
        <p:txBody>
          <a:bodyPr wrap="none" rtlCol="0">
            <a:spAutoFit/>
          </a:bodyPr>
          <a:lstStyle/>
          <a:p>
            <a:r>
              <a:rPr lang="en-US" dirty="0">
                <a:solidFill>
                  <a:srgbClr val="FF0000"/>
                </a:solidFill>
              </a:rPr>
              <a:t>63% vs 53% Mortality</a:t>
            </a:r>
          </a:p>
        </p:txBody>
      </p:sp>
    </p:spTree>
    <p:extLst>
      <p:ext uri="{BB962C8B-B14F-4D97-AF65-F5344CB8AC3E}">
        <p14:creationId xmlns:p14="http://schemas.microsoft.com/office/powerpoint/2010/main" val="514790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2"/>
          <p:cNvSpPr>
            <a:spLocks noGrp="1"/>
          </p:cNvSpPr>
          <p:nvPr>
            <p:ph type="ftr" sz="quarter" idx="11"/>
          </p:nvPr>
        </p:nvSpPr>
        <p:spPr>
          <a:xfrm>
            <a:off x="1097281" y="6448901"/>
            <a:ext cx="8444049" cy="365125"/>
          </a:xfrm>
        </p:spPr>
        <p:txBody>
          <a:bodyPr/>
          <a:lstStyle/>
          <a:p>
            <a:r>
              <a:rPr lang="en-US" dirty="0"/>
              <a:t>Charles L. Sprung, et al. N </a:t>
            </a:r>
            <a:r>
              <a:rPr lang="en-US" dirty="0" err="1"/>
              <a:t>Engl</a:t>
            </a:r>
            <a:r>
              <a:rPr lang="en-US" dirty="0"/>
              <a:t> J Med 2008;358:111-24</a:t>
            </a:r>
          </a:p>
        </p:txBody>
      </p:sp>
      <p:sp>
        <p:nvSpPr>
          <p:cNvPr id="4" name="Title 3"/>
          <p:cNvSpPr>
            <a:spLocks noGrp="1"/>
          </p:cNvSpPr>
          <p:nvPr>
            <p:ph type="title"/>
          </p:nvPr>
        </p:nvSpPr>
        <p:spPr>
          <a:xfrm>
            <a:off x="1097280" y="207094"/>
            <a:ext cx="10058400" cy="985530"/>
          </a:xfrm>
        </p:spPr>
        <p:txBody>
          <a:bodyPr>
            <a:noAutofit/>
          </a:bodyPr>
          <a:lstStyle/>
          <a:p>
            <a:r>
              <a:rPr lang="en-US" sz="3600" dirty="0"/>
              <a:t>Hydrocortisone Therapy for Patients with Septic Shock</a:t>
            </a:r>
          </a:p>
        </p:txBody>
      </p:sp>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7032" y="6446711"/>
            <a:ext cx="2455489" cy="3781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8"/>
          <p:cNvSpPr/>
          <p:nvPr/>
        </p:nvSpPr>
        <p:spPr>
          <a:xfrm>
            <a:off x="10942804" y="5104838"/>
            <a:ext cx="1059717" cy="1070421"/>
          </a:xfrm>
          <a:prstGeom prst="rect">
            <a:avLst/>
          </a:prstGeom>
          <a:blipFill rotWithShape="1">
            <a:blip r:embed="rId4">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pic>
        <p:nvPicPr>
          <p:cNvPr id="29698" name="Picture 2" descr="http://store.mcguff.com/Images/Images550/001036%20Solu-Cortef%20(Hydrocortisone%20Sodium%20Succinate),%20Add-O-Vial,%20100mgVial,%20SDV,%20Vial%20McGuffMedical.com.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90325" y="4894289"/>
            <a:ext cx="1001645" cy="12809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Group 3"/>
          <p:cNvGraphicFramePr>
            <a:graphicFrameLocks noGrp="1"/>
          </p:cNvGraphicFramePr>
          <p:nvPr>
            <p:extLst>
              <p:ext uri="{D42A27DB-BD31-4B8C-83A1-F6EECF244321}">
                <p14:modId xmlns:p14="http://schemas.microsoft.com/office/powerpoint/2010/main" val="757046953"/>
              </p:ext>
            </p:extLst>
          </p:nvPr>
        </p:nvGraphicFramePr>
        <p:xfrm>
          <a:off x="2070803" y="2689028"/>
          <a:ext cx="8050395" cy="2891502"/>
        </p:xfrm>
        <a:graphic>
          <a:graphicData uri="http://schemas.openxmlformats.org/drawingml/2006/table">
            <a:tbl>
              <a:tblPr>
                <a:tableStyleId>{8A107856-5554-42FB-B03E-39F5DBC370BA}</a:tableStyleId>
              </a:tblPr>
              <a:tblGrid>
                <a:gridCol w="2683465">
                  <a:extLst>
                    <a:ext uri="{9D8B030D-6E8A-4147-A177-3AD203B41FA5}">
                      <a16:colId xmlns:a16="http://schemas.microsoft.com/office/drawing/2014/main" val="20000"/>
                    </a:ext>
                  </a:extLst>
                </a:gridCol>
                <a:gridCol w="2683465">
                  <a:extLst>
                    <a:ext uri="{9D8B030D-6E8A-4147-A177-3AD203B41FA5}">
                      <a16:colId xmlns:a16="http://schemas.microsoft.com/office/drawing/2014/main" val="20001"/>
                    </a:ext>
                  </a:extLst>
                </a:gridCol>
                <a:gridCol w="2683465">
                  <a:extLst>
                    <a:ext uri="{9D8B030D-6E8A-4147-A177-3AD203B41FA5}">
                      <a16:colId xmlns:a16="http://schemas.microsoft.com/office/drawing/2014/main" val="20002"/>
                    </a:ext>
                  </a:extLst>
                </a:gridCol>
              </a:tblGrid>
              <a:tr h="574099">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endParaRPr lang="en-US" sz="3200" b="0" i="1" dirty="0">
                        <a:solidFill>
                          <a:schemeClr val="bg1"/>
                        </a:solidFill>
                        <a:sym typeface="Palatino" charset="0"/>
                      </a:endParaRPr>
                    </a:p>
                  </a:txBody>
                  <a:tcPr marL="35719" marR="35719" marT="35734" marB="35734" anchor="ctr" horzOverflow="overflow">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2800" b="1" i="0" kern="1200" dirty="0">
                          <a:solidFill>
                            <a:srgbClr val="00B0F0"/>
                          </a:solidFill>
                          <a:latin typeface="+mn-lt"/>
                          <a:ea typeface="+mn-ea"/>
                          <a:cs typeface="+mn-cs"/>
                        </a:rPr>
                        <a:t>CORTICUS Trial</a:t>
                      </a:r>
                      <a:endParaRPr lang="en-US" sz="2800" b="1" i="0" dirty="0">
                        <a:solidFill>
                          <a:srgbClr val="00B0F0"/>
                        </a:solidFill>
                        <a:sym typeface="Palatino" charset="0"/>
                      </a:endParaRPr>
                    </a:p>
                  </a:txBody>
                  <a:tcPr marL="35719" marR="35719" marT="35734" marB="35734" anchor="ctr" horzOverflow="overflow">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endParaRPr lang="en-US" sz="2800" b="0" i="1" dirty="0">
                        <a:solidFill>
                          <a:schemeClr val="bg1"/>
                        </a:solidFill>
                        <a:sym typeface="Palatino" charset="0"/>
                      </a:endParaRPr>
                    </a:p>
                  </a:txBody>
                  <a:tcPr marL="35719" marR="35719" marT="35734" marB="35734" anchor="ctr" horzOverflow="overflow">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574099">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499 patients with septic shock, 52 ICUs</a:t>
                      </a:r>
                    </a:p>
                    <a:p>
                      <a:pPr algn="ctr"/>
                      <a:r>
                        <a:rPr lang="en-US" sz="1800" b="0" i="0" u="none" strike="noStrike" kern="1200" baseline="0" dirty="0">
                          <a:solidFill>
                            <a:schemeClr val="dk1"/>
                          </a:solidFill>
                          <a:latin typeface="+mn-lt"/>
                          <a:ea typeface="+mn-ea"/>
                          <a:cs typeface="+mn-cs"/>
                        </a:rPr>
                        <a:t>Mar 2002 to Nov. 2005</a:t>
                      </a:r>
                      <a:endParaRPr lang="en-US" sz="2800" b="1" dirty="0">
                        <a:solidFill>
                          <a:schemeClr val="bg1"/>
                        </a:solidFill>
                        <a:sym typeface="Palatino" charset="0"/>
                      </a:endParaRPr>
                    </a:p>
                  </a:txBody>
                  <a:tcPr marL="35719" marR="35719" marT="35734" marB="35734"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dirty="0"/>
                    </a:p>
                  </a:txBody>
                  <a:tcPr marL="35719" marR="35719" marT="35734" marB="35734" anchor="ctr" horzOverflow="overflow">
                    <a:lnT w="12700" cap="flat" cmpd="sng" algn="ctr">
                      <a:solidFill>
                        <a:schemeClr val="accent2">
                          <a:lumMod val="40000"/>
                          <a:lumOff val="60000"/>
                        </a:schemeClr>
                      </a:solidFill>
                      <a:prstDash val="solid"/>
                      <a:round/>
                      <a:headEnd type="none" w="med" len="med"/>
                      <a:tailEnd type="none" w="med" len="med"/>
                    </a:lnT>
                    <a:solidFill>
                      <a:schemeClr val="bg1">
                        <a:lumMod val="95000"/>
                      </a:schemeClr>
                    </a:solidFill>
                  </a:tcPr>
                </a:tc>
                <a:tc hMerge="1">
                  <a:txBody>
                    <a:bodyPr/>
                    <a:lstStyle/>
                    <a:p>
                      <a:endParaRPr lang="en-US" dirty="0"/>
                    </a:p>
                  </a:txBody>
                  <a:tcPr marL="35719" marR="35719" marT="35734" marB="35734" anchor="ctr" horzOverflow="overflow">
                    <a:lnT w="12700" cap="flat" cmpd="sng" algn="ctr">
                      <a:solidFill>
                        <a:schemeClr val="accent2">
                          <a:lumMod val="40000"/>
                          <a:lumOff val="60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r h="574099">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endParaRPr lang="en-US" sz="3200" b="1" dirty="0">
                        <a:solidFill>
                          <a:schemeClr val="bg1"/>
                        </a:solidFill>
                        <a:sym typeface="Palatino" charset="0"/>
                      </a:endParaRPr>
                    </a:p>
                  </a:txBody>
                  <a:tcPr marL="35719" marR="35719" marT="35734" marB="35734" anchor="ctr" horzOverflow="overflow">
                    <a:lnT w="12700" cap="flat" cmpd="sng" algn="ctr">
                      <a:solidFill>
                        <a:schemeClr val="accent2"/>
                      </a:solidFill>
                      <a:prstDash val="solid"/>
                      <a:round/>
                      <a:headEnd type="none" w="med" len="med"/>
                      <a:tailEnd type="none" w="med" len="med"/>
                    </a:lnT>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2800" b="1" dirty="0">
                          <a:solidFill>
                            <a:schemeClr val="bg1"/>
                          </a:solidFill>
                          <a:sym typeface="Palatino" charset="0"/>
                        </a:rPr>
                        <a:t>Hydrocortisone</a:t>
                      </a:r>
                    </a:p>
                  </a:txBody>
                  <a:tcPr marL="35719" marR="35719" marT="35734" marB="35734" anchor="ctr" horzOverflow="overflow">
                    <a:lnT w="12700" cap="flat" cmpd="sng" algn="ctr">
                      <a:solidFill>
                        <a:schemeClr val="accent2"/>
                      </a:solidFill>
                      <a:prstDash val="solid"/>
                      <a:round/>
                      <a:headEnd type="none" w="med" len="med"/>
                      <a:tailEnd type="none" w="med" len="med"/>
                    </a:lnT>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2800" b="1" dirty="0">
                          <a:solidFill>
                            <a:schemeClr val="bg1"/>
                          </a:solidFill>
                          <a:sym typeface="Palatino" charset="0"/>
                        </a:rPr>
                        <a:t>Placebo</a:t>
                      </a:r>
                    </a:p>
                  </a:txBody>
                  <a:tcPr marL="35719" marR="35719" marT="35734" marB="35734" anchor="ctr" horzOverflow="overflow">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solidFill>
                      <a:schemeClr val="bg1">
                        <a:lumMod val="65000"/>
                      </a:schemeClr>
                    </a:solidFill>
                  </a:tcPr>
                </a:tc>
                <a:extLst>
                  <a:ext uri="{0D108BD9-81ED-4DB2-BD59-A6C34878D82A}">
                    <a16:rowId xmlns:a16="http://schemas.microsoft.com/office/drawing/2014/main" val="10002"/>
                  </a:ext>
                </a:extLst>
              </a:tr>
              <a:tr h="561598">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dirty="0">
                          <a:sym typeface="Palatino" charset="0"/>
                        </a:rPr>
                        <a:t># of Patients</a:t>
                      </a:r>
                    </a:p>
                  </a:txBody>
                  <a:tcPr marL="35719" marR="35719" marT="35734" marB="35734"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dirty="0">
                          <a:sym typeface="Palatino" charset="0"/>
                        </a:rPr>
                        <a:t>251</a:t>
                      </a:r>
                    </a:p>
                  </a:txBody>
                  <a:tcPr marL="35719" marR="35719" marT="35734" marB="35734"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dirty="0">
                          <a:sym typeface="Palatino" charset="0"/>
                        </a:rPr>
                        <a:t>248</a:t>
                      </a:r>
                    </a:p>
                  </a:txBody>
                  <a:tcPr marL="35719" marR="35719" marT="35734" marB="35734" anchor="ctr" horzOverflow="overflow">
                    <a:lnR w="12700" cap="flat" cmpd="sng" algn="ctr">
                      <a:solidFill>
                        <a:schemeClr val="accent2"/>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0003"/>
                  </a:ext>
                </a:extLst>
              </a:tr>
              <a:tr h="561598">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b="1" dirty="0">
                          <a:solidFill>
                            <a:srgbClr val="FF0000"/>
                          </a:solidFill>
                          <a:sym typeface="Palatino" charset="0"/>
                        </a:rPr>
                        <a:t>28 Day Mortality</a:t>
                      </a:r>
                    </a:p>
                  </a:txBody>
                  <a:tcPr marL="35719" marR="35719" marT="35734" marB="35734"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 pos="1168400" algn="l"/>
                        </a:tabLst>
                      </a:pPr>
                      <a:r>
                        <a:rPr lang="en-US" sz="2000" b="1" dirty="0">
                          <a:sym typeface="Palatino" charset="0"/>
                        </a:rPr>
                        <a:t>34.3%</a:t>
                      </a:r>
                    </a:p>
                  </a:txBody>
                  <a:tcPr marL="35719" marR="35719" marT="35734" marB="35734"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2000" b="1" dirty="0">
                          <a:sym typeface="Palatino" charset="0"/>
                        </a:rPr>
                        <a:t>31.5%</a:t>
                      </a:r>
                    </a:p>
                  </a:txBody>
                  <a:tcPr marL="35719" marR="35719" marT="35734" marB="35734" anchor="ctr" horzOverflow="overflow">
                    <a:solidFill>
                      <a:schemeClr val="bg1">
                        <a:lumMod val="95000"/>
                      </a:schemeClr>
                    </a:solidFill>
                  </a:tcPr>
                </a:tc>
                <a:extLst>
                  <a:ext uri="{0D108BD9-81ED-4DB2-BD59-A6C34878D82A}">
                    <a16:rowId xmlns:a16="http://schemas.microsoft.com/office/drawing/2014/main" val="10004"/>
                  </a:ext>
                </a:extLst>
              </a:tr>
            </a:tbl>
          </a:graphicData>
        </a:graphic>
      </p:graphicFrame>
      <p:pic>
        <p:nvPicPr>
          <p:cNvPr id="13" name="Picture 4" descr="[French Fla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8431" y="1874442"/>
            <a:ext cx="977797" cy="651865"/>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http://upload.wikimedia.org/wikipedia/en/thumb/b/ba/Flag_of_Germany.svg/1280px-Flag_of_Germany.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61979" y="1874442"/>
            <a:ext cx="1109950" cy="665970"/>
          </a:xfrm>
          <a:prstGeom prst="rect">
            <a:avLst/>
          </a:prstGeom>
          <a:noFill/>
          <a:extLst>
            <a:ext uri="{909E8E84-426E-40DD-AFC4-6F175D3DCCD1}">
              <a14:hiddenFill xmlns:a14="http://schemas.microsoft.com/office/drawing/2010/main">
                <a:solidFill>
                  <a:srgbClr val="FFFFFF"/>
                </a:solidFill>
              </a14:hiddenFill>
            </a:ext>
          </a:extLst>
        </p:spPr>
      </p:pic>
      <p:pic>
        <p:nvPicPr>
          <p:cNvPr id="29704" name="Picture 8" descr="http://vignette2.wikia.nocookie.net/titans-tv/images/e/e1/England_Flag.png/revision/latest?cb=201412290313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90941" y="1874442"/>
            <a:ext cx="1320171" cy="660481"/>
          </a:xfrm>
          <a:prstGeom prst="rect">
            <a:avLst/>
          </a:prstGeom>
          <a:noFill/>
          <a:extLst>
            <a:ext uri="{909E8E84-426E-40DD-AFC4-6F175D3DCCD1}">
              <a14:hiddenFill xmlns:a14="http://schemas.microsoft.com/office/drawing/2010/main">
                <a:solidFill>
                  <a:srgbClr val="FFFFFF"/>
                </a:solidFill>
              </a14:hiddenFill>
            </a:ext>
          </a:extLst>
        </p:spPr>
      </p:pic>
      <p:pic>
        <p:nvPicPr>
          <p:cNvPr id="29706" name="Picture 10" descr="http://upload.wikimedia.org/wikipedia/commons/thumb/5/5c/Flag_of_Portugal.svg/1280px-Flag_of_Portugal.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30124" y="1874442"/>
            <a:ext cx="978180" cy="65186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0162373" y="5043688"/>
            <a:ext cx="311304" cy="369332"/>
          </a:xfrm>
          <a:prstGeom prst="rect">
            <a:avLst/>
          </a:prstGeom>
          <a:noFill/>
        </p:spPr>
        <p:txBody>
          <a:bodyPr wrap="none" rtlCol="0">
            <a:spAutoFit/>
          </a:bodyPr>
          <a:lstStyle/>
          <a:p>
            <a:r>
              <a:rPr lang="en-US" b="1" dirty="0">
                <a:solidFill>
                  <a:srgbClr val="FF0000"/>
                </a:solidFill>
                <a:effectLst>
                  <a:outerShdw blurRad="38100" dist="38100" dir="2700000" algn="tl">
                    <a:srgbClr val="000000">
                      <a:alpha val="43137"/>
                    </a:srgbClr>
                  </a:outerShdw>
                </a:effectLst>
              </a:rPr>
              <a:t>X</a:t>
            </a:r>
          </a:p>
        </p:txBody>
      </p:sp>
    </p:spTree>
    <p:extLst>
      <p:ext uri="{BB962C8B-B14F-4D97-AF65-F5344CB8AC3E}">
        <p14:creationId xmlns:p14="http://schemas.microsoft.com/office/powerpoint/2010/main" val="247128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2"/>
          <p:cNvSpPr>
            <a:spLocks noGrp="1"/>
          </p:cNvSpPr>
          <p:nvPr>
            <p:ph type="ftr" sz="quarter" idx="11"/>
          </p:nvPr>
        </p:nvSpPr>
        <p:spPr>
          <a:xfrm>
            <a:off x="1097281" y="6448901"/>
            <a:ext cx="8444049" cy="365125"/>
          </a:xfrm>
        </p:spPr>
        <p:txBody>
          <a:bodyPr/>
          <a:lstStyle/>
          <a:p>
            <a:r>
              <a:rPr lang="en-US" dirty="0"/>
              <a:t>Charles L. Sprung, et al. N </a:t>
            </a:r>
            <a:r>
              <a:rPr lang="en-US" dirty="0" err="1"/>
              <a:t>Engl</a:t>
            </a:r>
            <a:r>
              <a:rPr lang="en-US" dirty="0"/>
              <a:t> J Med 2008;358:111-24</a:t>
            </a:r>
          </a:p>
        </p:txBody>
      </p:sp>
      <p:sp>
        <p:nvSpPr>
          <p:cNvPr id="4" name="Title 3"/>
          <p:cNvSpPr>
            <a:spLocks noGrp="1"/>
          </p:cNvSpPr>
          <p:nvPr>
            <p:ph type="title"/>
          </p:nvPr>
        </p:nvSpPr>
        <p:spPr>
          <a:xfrm>
            <a:off x="1097280" y="207094"/>
            <a:ext cx="10058400" cy="985530"/>
          </a:xfrm>
        </p:spPr>
        <p:txBody>
          <a:bodyPr>
            <a:noAutofit/>
          </a:bodyPr>
          <a:lstStyle/>
          <a:p>
            <a:r>
              <a:rPr lang="en-US" sz="3600" dirty="0"/>
              <a:t>Hydrocortisone Therapy for Patients with Septic Shock</a:t>
            </a:r>
          </a:p>
        </p:txBody>
      </p:sp>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7032" y="6446711"/>
            <a:ext cx="2455489" cy="3781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8"/>
          <p:cNvSpPr/>
          <p:nvPr/>
        </p:nvSpPr>
        <p:spPr>
          <a:xfrm>
            <a:off x="10942804" y="5104838"/>
            <a:ext cx="1059717" cy="1070421"/>
          </a:xfrm>
          <a:prstGeom prst="rect">
            <a:avLst/>
          </a:prstGeom>
          <a:blipFill rotWithShape="1">
            <a:blip r:embed="rId4">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pic>
        <p:nvPicPr>
          <p:cNvPr id="29698" name="Picture 2" descr="http://store.mcguff.com/Images/Images550/001036%20Solu-Cortef%20(Hydrocortisone%20Sodium%20Succinate),%20Add-O-Vial,%20100mgVial,%20SDV,%20Vial%20McGuffMedical.com.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90325" y="4894289"/>
            <a:ext cx="1001645" cy="12809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6790" y="1883715"/>
            <a:ext cx="7558420" cy="4134835"/>
          </a:xfrm>
          <a:prstGeom prst="rect">
            <a:avLst/>
          </a:prstGeom>
          <a:ln w="28575">
            <a:solidFill>
              <a:srgbClr val="00B0F0"/>
            </a:solidFill>
          </a:ln>
        </p:spPr>
      </p:pic>
      <p:sp>
        <p:nvSpPr>
          <p:cNvPr id="11" name="TextBox 10"/>
          <p:cNvSpPr txBox="1"/>
          <p:nvPr/>
        </p:nvSpPr>
        <p:spPr>
          <a:xfrm>
            <a:off x="4047345" y="3830271"/>
            <a:ext cx="4579494" cy="369332"/>
          </a:xfrm>
          <a:prstGeom prst="rect">
            <a:avLst/>
          </a:prstGeom>
          <a:solidFill>
            <a:srgbClr val="80C062"/>
          </a:solidFill>
          <a:ln w="28575">
            <a:solidFill>
              <a:schemeClr val="accent2"/>
            </a:solidFill>
          </a:ln>
        </p:spPr>
        <p:txBody>
          <a:bodyPr wrap="square" rtlCol="0">
            <a:spAutoFit/>
          </a:bodyPr>
          <a:lstStyle/>
          <a:p>
            <a:pPr lvl="0" algn="ctr"/>
            <a:r>
              <a:rPr lang="en-US" dirty="0">
                <a:solidFill>
                  <a:schemeClr val="bg1"/>
                </a:solidFill>
              </a:rPr>
              <a:t>28-day mortality: </a:t>
            </a:r>
            <a:r>
              <a:rPr lang="en-US" b="1" dirty="0">
                <a:solidFill>
                  <a:schemeClr val="bg1"/>
                </a:solidFill>
                <a:sym typeface="Palatino" charset="0"/>
              </a:rPr>
              <a:t>34.3%</a:t>
            </a:r>
            <a:r>
              <a:rPr lang="en-US" dirty="0">
                <a:solidFill>
                  <a:schemeClr val="bg1"/>
                </a:solidFill>
              </a:rPr>
              <a:t> vs </a:t>
            </a:r>
            <a:r>
              <a:rPr lang="en-US" b="1" dirty="0">
                <a:solidFill>
                  <a:schemeClr val="bg1"/>
                </a:solidFill>
              </a:rPr>
              <a:t>31.5</a:t>
            </a:r>
            <a:r>
              <a:rPr lang="en-US" dirty="0">
                <a:solidFill>
                  <a:schemeClr val="bg1"/>
                </a:solidFill>
              </a:rPr>
              <a:t>% </a:t>
            </a:r>
          </a:p>
        </p:txBody>
      </p:sp>
    </p:spTree>
    <p:extLst>
      <p:ext uri="{BB962C8B-B14F-4D97-AF65-F5344CB8AC3E}">
        <p14:creationId xmlns:p14="http://schemas.microsoft.com/office/powerpoint/2010/main" val="3990091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2"/>
          <p:cNvSpPr>
            <a:spLocks noGrp="1"/>
          </p:cNvSpPr>
          <p:nvPr>
            <p:ph type="ftr" sz="quarter" idx="11"/>
          </p:nvPr>
        </p:nvSpPr>
        <p:spPr>
          <a:xfrm>
            <a:off x="1097281" y="6448901"/>
            <a:ext cx="8444049" cy="365125"/>
          </a:xfrm>
        </p:spPr>
        <p:txBody>
          <a:bodyPr/>
          <a:lstStyle/>
          <a:p>
            <a:r>
              <a:rPr lang="en-US" dirty="0"/>
              <a:t>Charles L. Sprung, et al. N </a:t>
            </a:r>
            <a:r>
              <a:rPr lang="en-US" dirty="0" err="1"/>
              <a:t>Engl</a:t>
            </a:r>
            <a:r>
              <a:rPr lang="en-US" dirty="0"/>
              <a:t> J Med 2008;358:111-24</a:t>
            </a:r>
          </a:p>
        </p:txBody>
      </p:sp>
      <p:sp>
        <p:nvSpPr>
          <p:cNvPr id="4" name="Title 3"/>
          <p:cNvSpPr>
            <a:spLocks noGrp="1"/>
          </p:cNvSpPr>
          <p:nvPr>
            <p:ph type="title"/>
          </p:nvPr>
        </p:nvSpPr>
        <p:spPr>
          <a:xfrm>
            <a:off x="1097280" y="207094"/>
            <a:ext cx="10058400" cy="985530"/>
          </a:xfrm>
        </p:spPr>
        <p:txBody>
          <a:bodyPr>
            <a:noAutofit/>
          </a:bodyPr>
          <a:lstStyle/>
          <a:p>
            <a:r>
              <a:rPr lang="en-US" sz="3600" dirty="0"/>
              <a:t>Kaplan–Meier Curves for the Time to Reversal of Shock</a:t>
            </a:r>
          </a:p>
        </p:txBody>
      </p:sp>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7032" y="6446711"/>
            <a:ext cx="2455489" cy="3781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8"/>
          <p:cNvSpPr/>
          <p:nvPr/>
        </p:nvSpPr>
        <p:spPr>
          <a:xfrm>
            <a:off x="10942804" y="5104838"/>
            <a:ext cx="1059717" cy="1070421"/>
          </a:xfrm>
          <a:prstGeom prst="rect">
            <a:avLst/>
          </a:prstGeom>
          <a:blipFill rotWithShape="1">
            <a:blip r:embed="rId4">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pic>
        <p:nvPicPr>
          <p:cNvPr id="29698" name="Picture 2" descr="http://store.mcguff.com/Images/Images550/001036%20Solu-Cortef%20(Hydrocortisone%20Sodium%20Succinate),%20Add-O-Vial,%20100mgVial,%20SDV,%20Vial%20McGuffMedical.com.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90325" y="4894289"/>
            <a:ext cx="1001645" cy="12809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8707" y="1898675"/>
            <a:ext cx="7354587" cy="4014944"/>
          </a:xfrm>
          <a:prstGeom prst="rect">
            <a:avLst/>
          </a:prstGeom>
          <a:ln w="28575">
            <a:solidFill>
              <a:srgbClr val="00B0F0"/>
            </a:solidFill>
          </a:ln>
        </p:spPr>
      </p:pic>
      <p:sp>
        <p:nvSpPr>
          <p:cNvPr id="11" name="TextBox 10"/>
          <p:cNvSpPr txBox="1"/>
          <p:nvPr/>
        </p:nvSpPr>
        <p:spPr>
          <a:xfrm>
            <a:off x="6243403" y="3115925"/>
            <a:ext cx="1416570" cy="369332"/>
          </a:xfrm>
          <a:prstGeom prst="rect">
            <a:avLst/>
          </a:prstGeom>
          <a:solidFill>
            <a:srgbClr val="80C062"/>
          </a:solidFill>
          <a:ln w="28575">
            <a:solidFill>
              <a:schemeClr val="accent2"/>
            </a:solidFill>
          </a:ln>
        </p:spPr>
        <p:txBody>
          <a:bodyPr wrap="square" rtlCol="0">
            <a:spAutoFit/>
          </a:bodyPr>
          <a:lstStyle/>
          <a:p>
            <a:pPr lvl="0" algn="ctr"/>
            <a:r>
              <a:rPr lang="en-US" dirty="0">
                <a:solidFill>
                  <a:schemeClr val="bg1"/>
                </a:solidFill>
              </a:rPr>
              <a:t>P&lt;0.001</a:t>
            </a:r>
          </a:p>
        </p:txBody>
      </p:sp>
    </p:spTree>
    <p:extLst>
      <p:ext uri="{BB962C8B-B14F-4D97-AF65-F5344CB8AC3E}">
        <p14:creationId xmlns:p14="http://schemas.microsoft.com/office/powerpoint/2010/main" val="1811186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3F5D1D55-BBA8-08C7-4468-3B5C9BD00C83}"/>
              </a:ext>
            </a:extLst>
          </p:cNvPr>
          <p:cNvGraphicFramePr>
            <a:graphicFrameLocks noGrp="1"/>
          </p:cNvGraphicFramePr>
          <p:nvPr>
            <p:extLst>
              <p:ext uri="{D42A27DB-BD31-4B8C-83A1-F6EECF244321}">
                <p14:modId xmlns:p14="http://schemas.microsoft.com/office/powerpoint/2010/main" val="1675458364"/>
              </p:ext>
            </p:extLst>
          </p:nvPr>
        </p:nvGraphicFramePr>
        <p:xfrm>
          <a:off x="776175" y="1520167"/>
          <a:ext cx="10977993" cy="4414468"/>
        </p:xfrm>
        <a:graphic>
          <a:graphicData uri="http://schemas.openxmlformats.org/drawingml/2006/table">
            <a:tbl>
              <a:tblPr firstRow="1" bandRow="1">
                <a:tableStyleId>{EB344D84-9AFB-497E-A393-DC336BA19D2E}</a:tableStyleId>
              </a:tblPr>
              <a:tblGrid>
                <a:gridCol w="2656868">
                  <a:extLst>
                    <a:ext uri="{9D8B030D-6E8A-4147-A177-3AD203B41FA5}">
                      <a16:colId xmlns:a16="http://schemas.microsoft.com/office/drawing/2014/main" val="3269804030"/>
                    </a:ext>
                  </a:extLst>
                </a:gridCol>
                <a:gridCol w="116840">
                  <a:extLst>
                    <a:ext uri="{9D8B030D-6E8A-4147-A177-3AD203B41FA5}">
                      <a16:colId xmlns:a16="http://schemas.microsoft.com/office/drawing/2014/main" val="3712557829"/>
                    </a:ext>
                  </a:extLst>
                </a:gridCol>
                <a:gridCol w="2675153">
                  <a:extLst>
                    <a:ext uri="{9D8B030D-6E8A-4147-A177-3AD203B41FA5}">
                      <a16:colId xmlns:a16="http://schemas.microsoft.com/office/drawing/2014/main" val="2446328485"/>
                    </a:ext>
                  </a:extLst>
                </a:gridCol>
                <a:gridCol w="116840">
                  <a:extLst>
                    <a:ext uri="{9D8B030D-6E8A-4147-A177-3AD203B41FA5}">
                      <a16:colId xmlns:a16="http://schemas.microsoft.com/office/drawing/2014/main" val="3788245334"/>
                    </a:ext>
                  </a:extLst>
                </a:gridCol>
                <a:gridCol w="2638584">
                  <a:extLst>
                    <a:ext uri="{9D8B030D-6E8A-4147-A177-3AD203B41FA5}">
                      <a16:colId xmlns:a16="http://schemas.microsoft.com/office/drawing/2014/main" val="639322737"/>
                    </a:ext>
                  </a:extLst>
                </a:gridCol>
                <a:gridCol w="116840">
                  <a:extLst>
                    <a:ext uri="{9D8B030D-6E8A-4147-A177-3AD203B41FA5}">
                      <a16:colId xmlns:a16="http://schemas.microsoft.com/office/drawing/2014/main" val="857139331"/>
                    </a:ext>
                  </a:extLst>
                </a:gridCol>
                <a:gridCol w="2656868">
                  <a:extLst>
                    <a:ext uri="{9D8B030D-6E8A-4147-A177-3AD203B41FA5}">
                      <a16:colId xmlns:a16="http://schemas.microsoft.com/office/drawing/2014/main" val="4237799597"/>
                    </a:ext>
                  </a:extLst>
                </a:gridCol>
              </a:tblGrid>
              <a:tr h="933419">
                <a:tc gridSpan="7">
                  <a:txBody>
                    <a:bodyPr/>
                    <a:lstStyle/>
                    <a:p>
                      <a:pPr marL="0" marR="0" lvl="0" indent="0" algn="ctr"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dirty="0"/>
                        <a:t>58 year old male with medical history significant for CML on tyrosine kinase inhibitor, diabetes mellitus, hypertension, peripheral neuropathy, venous thromboembolism admitted 12/15/2023 with right lower extremity swelling, pain and redness, associated with fever and chills. He has a history of right lower extremity cellulitis. </a:t>
                      </a:r>
                      <a:endParaRPr lang="en-US" sz="1200" dirty="0"/>
                    </a:p>
                  </a:txBody>
                  <a:tcPr>
                    <a:solidFill>
                      <a:srgbClr val="CC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42628884"/>
                  </a:ext>
                </a:extLst>
              </a:tr>
              <a:tr h="277543">
                <a:tc gridSpan="7">
                  <a:txBody>
                    <a:bodyPr/>
                    <a:lstStyle/>
                    <a:p>
                      <a:pPr algn="ctr">
                        <a:buFont typeface="Wingdings" panose="05000000000000000000" pitchFamily="2" charset="2"/>
                        <a:buNone/>
                      </a:pPr>
                      <a:r>
                        <a:rPr lang="en-US" sz="1200" b="1" dirty="0"/>
                        <a:t>Assessment</a:t>
                      </a:r>
                    </a:p>
                  </a:txBody>
                  <a:tcPr/>
                </a:tc>
                <a:tc hMerge="1">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1400" b="1" dirty="0"/>
                    </a:p>
                  </a:txBody>
                  <a:tcPr/>
                </a:tc>
                <a:tc hMerge="1">
                  <a:txBody>
                    <a:bodyPr/>
                    <a:lstStyle/>
                    <a:p>
                      <a:endParaRPr lang="en-US"/>
                    </a:p>
                  </a:txBody>
                  <a:tcPr/>
                </a:tc>
                <a:tc hMerge="1">
                  <a:txBody>
                    <a:bodyPr/>
                    <a:lstStyle/>
                    <a:p>
                      <a:endParaRPr lang="en-US"/>
                    </a:p>
                  </a:txBody>
                  <a:tcPr/>
                </a:tc>
                <a:tc hMerge="1">
                  <a:txBody>
                    <a:bodyPr/>
                    <a:lstStyle/>
                    <a:p>
                      <a:pPr algn="ctr"/>
                      <a:endParaRPr lang="en-US" sz="1200" b="0" dirty="0"/>
                    </a:p>
                  </a:txBody>
                  <a:tcPr/>
                </a:tc>
                <a:tc hMerge="1">
                  <a:txBody>
                    <a:bodyPr/>
                    <a:lstStyle/>
                    <a:p>
                      <a:endParaRPr lang="en-US"/>
                    </a:p>
                  </a:txBody>
                  <a:tcPr/>
                </a:tc>
                <a:tc hMerge="1">
                  <a:txBody>
                    <a:bodyPr/>
                    <a:lstStyle/>
                    <a:p>
                      <a:pPr algn="ctr"/>
                      <a:endParaRPr lang="en-US" sz="1400" b="1" dirty="0"/>
                    </a:p>
                  </a:txBody>
                  <a:tcPr/>
                </a:tc>
                <a:extLst>
                  <a:ext uri="{0D108BD9-81ED-4DB2-BD59-A6C34878D82A}">
                    <a16:rowId xmlns:a16="http://schemas.microsoft.com/office/drawing/2014/main" val="742398536"/>
                  </a:ext>
                </a:extLst>
              </a:tr>
              <a:tr h="688436">
                <a:tc>
                  <a:txBody>
                    <a:bodyPr/>
                    <a:lstStyle/>
                    <a:p>
                      <a:pPr algn="ctr">
                        <a:buFont typeface="Wingdings" panose="05000000000000000000" pitchFamily="2" charset="2"/>
                        <a:buNone/>
                      </a:pPr>
                      <a:r>
                        <a:rPr lang="en-US" sz="1400" b="1" dirty="0"/>
                        <a:t>Hemodynamics</a:t>
                      </a:r>
                    </a:p>
                    <a:p>
                      <a:pPr algn="ctr">
                        <a:buFont typeface="Wingdings" panose="05000000000000000000" pitchFamily="2" charset="2"/>
                        <a:buNone/>
                      </a:pPr>
                      <a:r>
                        <a:rPr lang="en-US" sz="1200" dirty="0"/>
                        <a:t>BP 89/52 HR 140/min</a:t>
                      </a:r>
                    </a:p>
                    <a:p>
                      <a:pPr marL="0" marR="0" lvl="0" indent="0" algn="ctr"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1" dirty="0"/>
                        <a:t>LA 3.7</a:t>
                      </a:r>
                    </a:p>
                  </a:txBody>
                  <a:tcPr/>
                </a:tc>
                <a:tc gridSpan="3">
                  <a:txBody>
                    <a:bodyPr/>
                    <a:lstStyle/>
                    <a:p>
                      <a:pPr algn="ctr"/>
                      <a:r>
                        <a:rPr lang="en-US" sz="1400" b="1" dirty="0"/>
                        <a:t>Respiratory</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dirty="0"/>
                        <a:t>RR 24 breaths/min </a:t>
                      </a:r>
                      <a:r>
                        <a:rPr lang="en-US" sz="1400" b="1" dirty="0"/>
                        <a:t>7.20/58/84/94%</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b="1" dirty="0"/>
                        <a:t>4-5 L/min</a:t>
                      </a:r>
                    </a:p>
                  </a:txBody>
                  <a:tcPr/>
                </a:tc>
                <a:tc hMerge="1">
                  <a:txBody>
                    <a:bodyPr/>
                    <a:lstStyle/>
                    <a:p>
                      <a:endParaRPr lang="en-US"/>
                    </a:p>
                  </a:txBody>
                  <a:tcPr/>
                </a:tc>
                <a:tc hMerge="1">
                  <a:txBody>
                    <a:bodyPr/>
                    <a:lstStyle/>
                    <a:p>
                      <a:endParaRPr lang="en-US"/>
                    </a:p>
                  </a:txBody>
                  <a:tcPr/>
                </a:tc>
                <a:tc gridSpan="2">
                  <a:txBody>
                    <a:bodyPr/>
                    <a:lstStyle/>
                    <a:p>
                      <a:pPr algn="ctr"/>
                      <a:r>
                        <a:rPr lang="en-US" sz="1400" b="1" dirty="0"/>
                        <a:t>ID</a:t>
                      </a:r>
                    </a:p>
                    <a:p>
                      <a:pPr algn="ctr"/>
                      <a:r>
                        <a:rPr lang="en-US" sz="1200" b="0" dirty="0"/>
                        <a:t>WBC 19.3</a:t>
                      </a:r>
                    </a:p>
                    <a:p>
                      <a:pPr algn="ctr"/>
                      <a:r>
                        <a:rPr lang="en-US" sz="1200" b="0" dirty="0"/>
                        <a:t>Procalcitonin 80.7</a:t>
                      </a:r>
                    </a:p>
                  </a:txBody>
                  <a:tcPr/>
                </a:tc>
                <a:tc hMerge="1">
                  <a:txBody>
                    <a:bodyPr/>
                    <a:lstStyle/>
                    <a:p>
                      <a:endParaRPr lang="en-US"/>
                    </a:p>
                  </a:txBody>
                  <a:tcPr/>
                </a:tc>
                <a:tc>
                  <a:txBody>
                    <a:bodyPr/>
                    <a:lstStyle/>
                    <a:p>
                      <a:pPr algn="ctr"/>
                      <a:r>
                        <a:rPr lang="en-US" sz="1400" b="1" dirty="0"/>
                        <a:t>Renal</a:t>
                      </a:r>
                    </a:p>
                    <a:p>
                      <a:pPr algn="ctr"/>
                      <a:r>
                        <a:rPr lang="en-US" sz="1400" dirty="0"/>
                        <a:t>Low urine output</a:t>
                      </a:r>
                      <a:endParaRPr lang="en-US" sz="1400" b="0" i="0" kern="1200" dirty="0">
                        <a:solidFill>
                          <a:schemeClr val="dk1"/>
                        </a:solidFill>
                        <a:effectLst/>
                        <a:latin typeface="+mn-lt"/>
                        <a:ea typeface="+mn-ea"/>
                        <a:cs typeface="+mn-cs"/>
                      </a:endParaRPr>
                    </a:p>
                    <a:p>
                      <a:pPr algn="ctr"/>
                      <a:r>
                        <a:rPr lang="en-US" sz="1400" b="1" i="0" kern="1200" dirty="0">
                          <a:solidFill>
                            <a:schemeClr val="dk1"/>
                          </a:solidFill>
                          <a:effectLst/>
                          <a:latin typeface="+mn-lt"/>
                          <a:ea typeface="+mn-ea"/>
                          <a:cs typeface="+mn-cs"/>
                        </a:rPr>
                        <a:t>Creatinine 4.46 BUN 45</a:t>
                      </a:r>
                      <a:endParaRPr lang="en-US" sz="1400" b="1" dirty="0"/>
                    </a:p>
                  </a:txBody>
                  <a:tcPr/>
                </a:tc>
                <a:extLst>
                  <a:ext uri="{0D108BD9-81ED-4DB2-BD59-A6C34878D82A}">
                    <a16:rowId xmlns:a16="http://schemas.microsoft.com/office/drawing/2014/main" val="1241961031"/>
                  </a:ext>
                </a:extLst>
              </a:tr>
              <a:tr h="514574">
                <a:tc>
                  <a:txBody>
                    <a:bodyPr/>
                    <a:lstStyle/>
                    <a:p>
                      <a:pPr algn="ctr"/>
                      <a:r>
                        <a:rPr lang="en-US" sz="1200" b="0" dirty="0"/>
                        <a:t>Fluid bolus 3.5 L then 150 mL/hour</a:t>
                      </a:r>
                    </a:p>
                    <a:p>
                      <a:pPr algn="ctr"/>
                      <a:r>
                        <a:rPr lang="en-US" sz="1200" b="0" dirty="0"/>
                        <a:t>Norepinephrine</a:t>
                      </a:r>
                    </a:p>
                  </a:txBody>
                  <a:tcPr/>
                </a:tc>
                <a:tc gridSpan="3">
                  <a:txBody>
                    <a:bodyPr/>
                    <a:lstStyle/>
                    <a:p>
                      <a:pPr algn="ctr"/>
                      <a:r>
                        <a:rPr lang="en-US" sz="1200" b="0" dirty="0"/>
                        <a:t>BiPAP</a:t>
                      </a:r>
                    </a:p>
                    <a:p>
                      <a:pPr algn="ctr"/>
                      <a:endParaRPr lang="en-US" sz="1200" b="0" dirty="0"/>
                    </a:p>
                  </a:txBody>
                  <a:tcPr/>
                </a:tc>
                <a:tc hMerge="1">
                  <a:txBody>
                    <a:bodyPr/>
                    <a:lstStyle/>
                    <a:p>
                      <a:endParaRPr lang="en-US"/>
                    </a:p>
                  </a:txBody>
                  <a:tcPr/>
                </a:tc>
                <a:tc hMerge="1">
                  <a:txBody>
                    <a:bodyPr/>
                    <a:lstStyle/>
                    <a:p>
                      <a:endParaRPr lang="en-US"/>
                    </a:p>
                  </a:txBody>
                  <a:tcPr/>
                </a:tc>
                <a:tc gridSpan="2">
                  <a:txBody>
                    <a:bodyPr/>
                    <a:lstStyle/>
                    <a:p>
                      <a:pPr algn="ctr"/>
                      <a:r>
                        <a:rPr lang="en-US" sz="1200" b="0" dirty="0"/>
                        <a:t>Pip/</a:t>
                      </a:r>
                      <a:r>
                        <a:rPr lang="en-US" sz="1200" b="0" dirty="0" err="1"/>
                        <a:t>taz</a:t>
                      </a:r>
                      <a:endParaRPr lang="en-US" sz="1200" b="0" dirty="0"/>
                    </a:p>
                  </a:txBody>
                  <a:tcPr/>
                </a:tc>
                <a:tc hMerge="1">
                  <a:txBody>
                    <a:bodyPr/>
                    <a:lstStyle/>
                    <a:p>
                      <a:endParaRPr lang="en-US"/>
                    </a:p>
                  </a:txBody>
                  <a:tcPr/>
                </a:tc>
                <a:tc>
                  <a:txBody>
                    <a:bodyPr/>
                    <a:lstStyle/>
                    <a:p>
                      <a:pPr algn="ctr"/>
                      <a:r>
                        <a:rPr lang="en-US" sz="1200" b="0" dirty="0"/>
                        <a:t>IV boluses</a:t>
                      </a:r>
                    </a:p>
                  </a:txBody>
                  <a:tcPr/>
                </a:tc>
                <a:extLst>
                  <a:ext uri="{0D108BD9-81ED-4DB2-BD59-A6C34878D82A}">
                    <a16:rowId xmlns:a16="http://schemas.microsoft.com/office/drawing/2014/main" val="2436541960"/>
                  </a:ext>
                </a:extLst>
              </a:tr>
              <a:tr h="343516">
                <a:tc>
                  <a:txBody>
                    <a:bodyPr/>
                    <a:lstStyle/>
                    <a:p>
                      <a:pPr algn="ctr"/>
                      <a:r>
                        <a:rPr lang="en-US" sz="1200" b="0" dirty="0"/>
                        <a:t>Vasopressin</a:t>
                      </a:r>
                    </a:p>
                  </a:txBody>
                  <a:tcPr/>
                </a:tc>
                <a:tc gridSpan="3">
                  <a:txBody>
                    <a:bodyPr/>
                    <a:lstStyle/>
                    <a:p>
                      <a:pPr algn="ctr"/>
                      <a:r>
                        <a:rPr lang="en-US" sz="1200" b="0" dirty="0"/>
                        <a:t>Intubated on </a:t>
                      </a:r>
                      <a:r>
                        <a:rPr lang="en-US" sz="1200" b="0" dirty="0" err="1"/>
                        <a:t>APVcmv</a:t>
                      </a:r>
                      <a:endParaRPr lang="en-US" sz="1200" b="0" dirty="0"/>
                    </a:p>
                    <a:p>
                      <a:pPr algn="ctr"/>
                      <a:endParaRPr lang="en-US" sz="1200" b="0" dirty="0"/>
                    </a:p>
                  </a:txBody>
                  <a:tcPr/>
                </a:tc>
                <a:tc hMerge="1">
                  <a:txBody>
                    <a:bodyPr/>
                    <a:lstStyle/>
                    <a:p>
                      <a:endParaRPr lang="en-US"/>
                    </a:p>
                  </a:txBody>
                  <a:tcPr/>
                </a:tc>
                <a:tc hMerge="1">
                  <a:txBody>
                    <a:bodyPr/>
                    <a:lstStyle/>
                    <a:p>
                      <a:endParaRPr lang="en-US"/>
                    </a:p>
                  </a:txBody>
                  <a:tcPr/>
                </a:tc>
                <a:tc gridSpan="2">
                  <a:txBody>
                    <a:bodyPr/>
                    <a:lstStyle/>
                    <a:p>
                      <a:pPr algn="ctr"/>
                      <a:r>
                        <a:rPr lang="en-US" sz="1200" b="0" dirty="0"/>
                        <a:t>Meropenem/vancomycin/clindamycin</a:t>
                      </a:r>
                    </a:p>
                  </a:txBody>
                  <a:tcPr/>
                </a:tc>
                <a:tc hMerge="1">
                  <a:txBody>
                    <a:bodyPr/>
                    <a:lstStyle/>
                    <a:p>
                      <a:endParaRPr lang="en-US"/>
                    </a:p>
                  </a:txBody>
                  <a:tcPr/>
                </a:tc>
                <a:tc>
                  <a:txBody>
                    <a:bodyPr/>
                    <a:lstStyle/>
                    <a:p>
                      <a:pPr algn="ctr"/>
                      <a:r>
                        <a:rPr lang="en-US" sz="1200" b="0" dirty="0"/>
                        <a:t>Fluid maintenance</a:t>
                      </a:r>
                    </a:p>
                  </a:txBody>
                  <a:tcPr/>
                </a:tc>
                <a:extLst>
                  <a:ext uri="{0D108BD9-81ED-4DB2-BD59-A6C34878D82A}">
                    <a16:rowId xmlns:a16="http://schemas.microsoft.com/office/drawing/2014/main" val="2346968993"/>
                  </a:ext>
                </a:extLst>
              </a:tr>
              <a:tr h="1500212">
                <a:tc gridSpan="2">
                  <a:txBody>
                    <a:bodyPr/>
                    <a:lstStyle/>
                    <a:p>
                      <a:pPr algn="ctr"/>
                      <a:endParaRPr lang="en-US" sz="1200" b="0" dirty="0"/>
                    </a:p>
                  </a:txBody>
                  <a:tcPr/>
                </a:tc>
                <a:tc hMerge="1">
                  <a:txBody>
                    <a:bodyPr/>
                    <a:lstStyle/>
                    <a:p>
                      <a:pPr algn="ctr"/>
                      <a:endParaRPr lang="en-US" sz="1200" b="0" dirty="0"/>
                    </a:p>
                  </a:txBody>
                  <a:tcPr/>
                </a:tc>
                <a:tc>
                  <a:txBody>
                    <a:bodyPr/>
                    <a:lstStyle/>
                    <a:p>
                      <a:pPr algn="ctr"/>
                      <a:endParaRPr lang="en-US" sz="1200" b="0" dirty="0"/>
                    </a:p>
                  </a:txBody>
                  <a:tcPr/>
                </a:tc>
                <a:tc gridSpan="2">
                  <a:txBody>
                    <a:bodyPr/>
                    <a:lstStyle/>
                    <a:p>
                      <a:pPr algn="ctr"/>
                      <a:endParaRPr lang="en-US" sz="1200" b="0" dirty="0"/>
                    </a:p>
                  </a:txBody>
                  <a:tcPr/>
                </a:tc>
                <a:tc hMerge="1">
                  <a:txBody>
                    <a:bodyPr/>
                    <a:lstStyle/>
                    <a:p>
                      <a:pPr algn="ctr"/>
                      <a:endParaRPr lang="en-US" sz="1200" b="0" dirty="0"/>
                    </a:p>
                  </a:txBody>
                  <a:tcPr/>
                </a:tc>
                <a:tc gridSpan="2">
                  <a:txBody>
                    <a:bodyPr/>
                    <a:lstStyle/>
                    <a:p>
                      <a:pPr algn="ctr"/>
                      <a:endParaRPr lang="en-US" sz="1200" b="0" dirty="0"/>
                    </a:p>
                  </a:txBody>
                  <a:tcPr/>
                </a:tc>
                <a:tc hMerge="1">
                  <a:txBody>
                    <a:bodyPr/>
                    <a:lstStyle/>
                    <a:p>
                      <a:pPr algn="ctr"/>
                      <a:endParaRPr lang="en-US" sz="1200" b="0" dirty="0"/>
                    </a:p>
                  </a:txBody>
                  <a:tcPr/>
                </a:tc>
                <a:extLst>
                  <a:ext uri="{0D108BD9-81ED-4DB2-BD59-A6C34878D82A}">
                    <a16:rowId xmlns:a16="http://schemas.microsoft.com/office/drawing/2014/main" val="1139984647"/>
                  </a:ext>
                </a:extLst>
              </a:tr>
            </a:tbl>
          </a:graphicData>
        </a:graphic>
      </p:graphicFrame>
      <p:sp>
        <p:nvSpPr>
          <p:cNvPr id="2" name="Title 1">
            <a:extLst>
              <a:ext uri="{FF2B5EF4-FFF2-40B4-BE49-F238E27FC236}">
                <a16:creationId xmlns:a16="http://schemas.microsoft.com/office/drawing/2014/main" id="{56AB0E90-4332-7AED-454F-BEAF54EFEFDC}"/>
              </a:ext>
            </a:extLst>
          </p:cNvPr>
          <p:cNvSpPr>
            <a:spLocks noGrp="1"/>
          </p:cNvSpPr>
          <p:nvPr>
            <p:ph type="title"/>
          </p:nvPr>
        </p:nvSpPr>
        <p:spPr/>
        <p:txBody>
          <a:bodyPr/>
          <a:lstStyle/>
          <a:p>
            <a:r>
              <a:rPr lang="en-US" dirty="0"/>
              <a:t>Case Presentation</a:t>
            </a:r>
          </a:p>
        </p:txBody>
      </p:sp>
      <p:pic>
        <p:nvPicPr>
          <p:cNvPr id="7" name="Picture 6">
            <a:hlinkClick r:id="rId2" action="ppaction://hlinksldjump"/>
            <a:extLst>
              <a:ext uri="{FF2B5EF4-FFF2-40B4-BE49-F238E27FC236}">
                <a16:creationId xmlns:a16="http://schemas.microsoft.com/office/drawing/2014/main" id="{BA472D6A-B90E-DD78-918D-6F26853EAA66}"/>
              </a:ext>
            </a:extLst>
          </p:cNvPr>
          <p:cNvPicPr>
            <a:picLocks noChangeAspect="1"/>
          </p:cNvPicPr>
          <p:nvPr/>
        </p:nvPicPr>
        <p:blipFill>
          <a:blip r:embed="rId3"/>
          <a:stretch>
            <a:fillRect/>
          </a:stretch>
        </p:blipFill>
        <p:spPr>
          <a:xfrm>
            <a:off x="7315947" y="4591978"/>
            <a:ext cx="989887" cy="1217096"/>
          </a:xfrm>
          <a:prstGeom prst="rect">
            <a:avLst/>
          </a:prstGeom>
        </p:spPr>
      </p:pic>
      <p:pic>
        <p:nvPicPr>
          <p:cNvPr id="8" name="Picture 7">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18052" t="26566" r="164" b="8053"/>
          <a:stretch/>
        </p:blipFill>
        <p:spPr>
          <a:xfrm>
            <a:off x="9677122" y="4616356"/>
            <a:ext cx="1478558" cy="1181999"/>
          </a:xfrm>
          <a:prstGeom prst="rect">
            <a:avLst/>
          </a:prstGeom>
        </p:spPr>
      </p:pic>
      <p:pic>
        <p:nvPicPr>
          <p:cNvPr id="9" name="Picture 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3376" y="4605638"/>
            <a:ext cx="1467680" cy="1203436"/>
          </a:xfrm>
          <a:prstGeom prst="rect">
            <a:avLst/>
          </a:prstGeom>
        </p:spPr>
      </p:pic>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A9BA8D37-2EEC-4D7F-E8DC-0EF593A17543}"/>
                  </a:ext>
                </a:extLst>
              </p:cNvPr>
              <p:cNvGraphicFramePr>
                <a:graphicFrameLocks noChangeAspect="1"/>
              </p:cNvGraphicFramePr>
              <p:nvPr>
                <p:extLst>
                  <p:ext uri="{D42A27DB-BD31-4B8C-83A1-F6EECF244321}">
                    <p14:modId xmlns:p14="http://schemas.microsoft.com/office/powerpoint/2010/main" val="2792218245"/>
                  </p:ext>
                </p:extLst>
              </p:nvPr>
            </p:nvGraphicFramePr>
            <p:xfrm>
              <a:off x="1228165" y="4616356"/>
              <a:ext cx="2101332" cy="1181999"/>
            </p:xfrm>
            <a:graphic>
              <a:graphicData uri="http://schemas.microsoft.com/office/powerpoint/2016/slidezoom">
                <pslz:sldZm>
                  <pslz:sldZmObj sldId="280" cId="377640184">
                    <pslz:zmPr id="{FADC7CF0-3AC6-448C-93FB-0557238DBF8B}" returnToParent="0" transitionDur="1000">
                      <p166:blipFill xmlns:p166="http://schemas.microsoft.com/office/powerpoint/2016/6/main">
                        <a:blip r:embed="rId8"/>
                        <a:stretch>
                          <a:fillRect/>
                        </a:stretch>
                      </p166:blipFill>
                      <p166:spPr xmlns:p166="http://schemas.microsoft.com/office/powerpoint/2016/6/main">
                        <a:xfrm>
                          <a:off x="0" y="0"/>
                          <a:ext cx="2101332" cy="1181999"/>
                        </a:xfrm>
                        <a:prstGeom prst="rect">
                          <a:avLst/>
                        </a:prstGeom>
                        <a:ln w="3175">
                          <a:solidFill>
                            <a:prstClr val="ltGray"/>
                          </a:solidFill>
                        </a:ln>
                      </p166:spPr>
                    </pslz:zmPr>
                  </pslz:sldZmObj>
                </pslz:sldZm>
              </a:graphicData>
            </a:graphic>
          </p:graphicFrame>
        </mc:Choice>
        <mc:Fallback xmlns="">
          <p:pic>
            <p:nvPicPr>
              <p:cNvPr id="18" name="Slide Zoom 17">
                <a:hlinkClick r:id="rId9" action="ppaction://hlinksldjump"/>
                <a:extLst>
                  <a:ext uri="{FF2B5EF4-FFF2-40B4-BE49-F238E27FC236}">
                    <a16:creationId xmlns:a16="http://schemas.microsoft.com/office/drawing/2014/main" id="{A9BA8D37-2EEC-4D7F-E8DC-0EF593A17543}"/>
                  </a:ext>
                </a:extLst>
              </p:cNvPr>
              <p:cNvPicPr>
                <a:picLocks noGrp="1" noRot="1" noChangeAspect="1" noMove="1" noResize="1" noEditPoints="1" noAdjustHandles="1" noChangeArrowheads="1" noChangeShapeType="1"/>
              </p:cNvPicPr>
              <p:nvPr/>
            </p:nvPicPr>
            <p:blipFill>
              <a:blip r:embed="rId10"/>
              <a:stretch>
                <a:fillRect/>
              </a:stretch>
            </p:blipFill>
            <p:spPr>
              <a:xfrm>
                <a:off x="1228165" y="4616356"/>
                <a:ext cx="2101332" cy="1181999"/>
              </a:xfrm>
              <a:prstGeom prst="rect">
                <a:avLst/>
              </a:prstGeom>
              <a:ln w="3175">
                <a:solidFill>
                  <a:prstClr val="ltGray"/>
                </a:solidFill>
              </a:ln>
            </p:spPr>
          </p:pic>
        </mc:Fallback>
      </mc:AlternateContent>
      <p:sp>
        <p:nvSpPr>
          <p:cNvPr id="3" name="Rectangle 2">
            <a:hlinkClick r:id="rId11" action="ppaction://hlinksldjump"/>
            <a:extLst>
              <a:ext uri="{FF2B5EF4-FFF2-40B4-BE49-F238E27FC236}">
                <a16:creationId xmlns:a16="http://schemas.microsoft.com/office/drawing/2014/main" id="{F10B6A1C-B77F-837C-856A-B197C347B4A2}"/>
              </a:ext>
            </a:extLst>
          </p:cNvPr>
          <p:cNvSpPr/>
          <p:nvPr/>
        </p:nvSpPr>
        <p:spPr>
          <a:xfrm>
            <a:off x="860612" y="6436659"/>
            <a:ext cx="11241741" cy="421341"/>
          </a:xfrm>
          <a:prstGeom prst="rect">
            <a:avLst/>
          </a:prstGeom>
          <a:solidFill>
            <a:srgbClr val="77A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726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E30091-90DF-4F07-9A8F-E1306FD8B9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548963" y="648586"/>
            <a:ext cx="3094075" cy="776177"/>
          </a:xfrm>
          <a:prstGeom prst="rect">
            <a:avLst/>
          </a:prstGeom>
        </p:spPr>
      </p:pic>
      <p:pic>
        <p:nvPicPr>
          <p:cNvPr id="6" name="Picture 5">
            <a:extLst>
              <a:ext uri="{FF2B5EF4-FFF2-40B4-BE49-F238E27FC236}">
                <a16:creationId xmlns:a16="http://schemas.microsoft.com/office/drawing/2014/main" id="{DE331968-BA30-46F0-B5BB-92E7C74D06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1646" y="1912581"/>
            <a:ext cx="11288707" cy="1998922"/>
          </a:xfrm>
          <a:prstGeom prst="rect">
            <a:avLst/>
          </a:prstGeom>
        </p:spPr>
      </p:pic>
      <p:sp>
        <p:nvSpPr>
          <p:cNvPr id="5" name="Footer Placeholder 1">
            <a:extLst>
              <a:ext uri="{FF2B5EF4-FFF2-40B4-BE49-F238E27FC236}">
                <a16:creationId xmlns:a16="http://schemas.microsoft.com/office/drawing/2014/main" id="{EF9E874B-3C01-4B1C-B0FC-0213B8100744}"/>
              </a:ext>
            </a:extLst>
          </p:cNvPr>
          <p:cNvSpPr txBox="1">
            <a:spLocks/>
          </p:cNvSpPr>
          <p:nvPr/>
        </p:nvSpPr>
        <p:spPr>
          <a:xfrm>
            <a:off x="1586585" y="6448899"/>
            <a:ext cx="9018830" cy="409101"/>
          </a:xfrm>
          <a:prstGeom prst="rect">
            <a:avLst/>
          </a:prstGeom>
        </p:spPr>
        <p:txBody>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effectLst/>
              </a:rPr>
              <a:t>Venkatesh B.</a:t>
            </a:r>
            <a:r>
              <a:rPr lang="en-US" altLang="en-US" dirty="0">
                <a:cs typeface="Arial Unicode MS" panose="020B0604020202020204" pitchFamily="34" charset="-128"/>
              </a:rPr>
              <a:t> et al. </a:t>
            </a:r>
            <a:r>
              <a:rPr lang="en-US" dirty="0"/>
              <a:t>N </a:t>
            </a:r>
            <a:r>
              <a:rPr lang="en-US" dirty="0" err="1"/>
              <a:t>Engl</a:t>
            </a:r>
            <a:r>
              <a:rPr lang="en-US" dirty="0"/>
              <a:t> J Med 2018; 378:797-808</a:t>
            </a:r>
          </a:p>
        </p:txBody>
      </p:sp>
      <p:pic>
        <p:nvPicPr>
          <p:cNvPr id="7" name="Picture 1">
            <a:extLst>
              <a:ext uri="{FF2B5EF4-FFF2-40B4-BE49-F238E27FC236}">
                <a16:creationId xmlns:a16="http://schemas.microsoft.com/office/drawing/2014/main" id="{8786E60B-A21F-4BCE-84D3-96392268B5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3385" y="6427682"/>
            <a:ext cx="2455489" cy="3781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2" descr="Image result for Balasubramanian Venkatesh MD critical care">
            <a:extLst>
              <a:ext uri="{FF2B5EF4-FFF2-40B4-BE49-F238E27FC236}">
                <a16:creationId xmlns:a16="http://schemas.microsoft.com/office/drawing/2014/main" id="{DA2CD89D-F8CA-4DA5-B09E-D359C741B3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904603" y="4965110"/>
            <a:ext cx="1084271" cy="12445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tore.mcguff.com/Images/Images550/001036%20Solu-Cortef%20(Hydrocortisone%20Sodium%20Succinate),%20Add-O-Vial,%20100mgVial,%20SDV,%20Vial%20McGuffMedical.com.jpg">
            <a:extLst>
              <a:ext uri="{FF2B5EF4-FFF2-40B4-BE49-F238E27FC236}">
                <a16:creationId xmlns:a16="http://schemas.microsoft.com/office/drawing/2014/main" id="{317ED87D-BDAB-4703-BBAE-54FA465361F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90325" y="4894289"/>
            <a:ext cx="1001645" cy="12809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A771646-D72B-406C-ACC1-4DA78AB9E39E}"/>
              </a:ext>
            </a:extLst>
          </p:cNvPr>
          <p:cNvSpPr txBox="1"/>
          <p:nvPr/>
        </p:nvSpPr>
        <p:spPr>
          <a:xfrm>
            <a:off x="3048000" y="4020512"/>
            <a:ext cx="60960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1800" b="1" i="0" kern="1200" dirty="0">
                <a:solidFill>
                  <a:srgbClr val="00B0F0"/>
                </a:solidFill>
                <a:latin typeface="+mn-lt"/>
                <a:ea typeface="+mn-ea"/>
                <a:cs typeface="+mn-cs"/>
              </a:rPr>
              <a:t>The ADRENAL Trial</a:t>
            </a:r>
            <a:endParaRPr lang="en-US" sz="1800" b="1" i="0" kern="1200" dirty="0">
              <a:solidFill>
                <a:srgbClr val="00B0F0"/>
              </a:solidFill>
              <a:latin typeface="+mn-lt"/>
              <a:ea typeface="+mn-ea"/>
              <a:cs typeface="+mn-cs"/>
              <a:sym typeface="Palatino" charset="0"/>
            </a:endParaRPr>
          </a:p>
        </p:txBody>
      </p:sp>
    </p:spTree>
    <p:extLst>
      <p:ext uri="{BB962C8B-B14F-4D97-AF65-F5344CB8AC3E}">
        <p14:creationId xmlns:p14="http://schemas.microsoft.com/office/powerpoint/2010/main" val="3979043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07094"/>
            <a:ext cx="10058400" cy="985530"/>
          </a:xfrm>
        </p:spPr>
        <p:txBody>
          <a:bodyPr>
            <a:noAutofit/>
          </a:bodyPr>
          <a:lstStyle/>
          <a:p>
            <a:r>
              <a:rPr lang="en-US" dirty="0"/>
              <a:t>Adjunctive Glucocorticoid Therapy in Patients with Septic Shock</a:t>
            </a:r>
          </a:p>
        </p:txBody>
      </p:sp>
      <p:graphicFrame>
        <p:nvGraphicFramePr>
          <p:cNvPr id="6" name="Group 3"/>
          <p:cNvGraphicFramePr>
            <a:graphicFrameLocks noGrp="1"/>
          </p:cNvGraphicFramePr>
          <p:nvPr/>
        </p:nvGraphicFramePr>
        <p:xfrm>
          <a:off x="1811578" y="2538556"/>
          <a:ext cx="8568844" cy="3047665"/>
        </p:xfrm>
        <a:graphic>
          <a:graphicData uri="http://schemas.openxmlformats.org/drawingml/2006/table">
            <a:tbl>
              <a:tblPr>
                <a:tableStyleId>{8A107856-5554-42FB-B03E-39F5DBC370BA}</a:tableStyleId>
              </a:tblPr>
              <a:tblGrid>
                <a:gridCol w="3201914">
                  <a:extLst>
                    <a:ext uri="{9D8B030D-6E8A-4147-A177-3AD203B41FA5}">
                      <a16:colId xmlns:a16="http://schemas.microsoft.com/office/drawing/2014/main" val="20000"/>
                    </a:ext>
                  </a:extLst>
                </a:gridCol>
                <a:gridCol w="2683465">
                  <a:extLst>
                    <a:ext uri="{9D8B030D-6E8A-4147-A177-3AD203B41FA5}">
                      <a16:colId xmlns:a16="http://schemas.microsoft.com/office/drawing/2014/main" val="20001"/>
                    </a:ext>
                  </a:extLst>
                </a:gridCol>
                <a:gridCol w="2683465">
                  <a:extLst>
                    <a:ext uri="{9D8B030D-6E8A-4147-A177-3AD203B41FA5}">
                      <a16:colId xmlns:a16="http://schemas.microsoft.com/office/drawing/2014/main" val="20002"/>
                    </a:ext>
                  </a:extLst>
                </a:gridCol>
              </a:tblGrid>
              <a:tr h="574099">
                <a:tc gridSpan="3">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2800" b="1" i="0" kern="1200" dirty="0">
                          <a:solidFill>
                            <a:srgbClr val="00B0F0"/>
                          </a:solidFill>
                          <a:latin typeface="+mn-lt"/>
                          <a:ea typeface="+mn-ea"/>
                          <a:cs typeface="+mn-cs"/>
                        </a:rPr>
                        <a:t>The ADRENAL Trial</a:t>
                      </a:r>
                      <a:endParaRPr lang="en-US" sz="2800" b="1" i="0" kern="1200" dirty="0">
                        <a:solidFill>
                          <a:srgbClr val="00B0F0"/>
                        </a:solidFill>
                        <a:latin typeface="+mn-lt"/>
                        <a:ea typeface="+mn-ea"/>
                        <a:cs typeface="+mn-cs"/>
                        <a:sym typeface="Palatino" charset="0"/>
                      </a:endParaRPr>
                    </a:p>
                  </a:txBody>
                  <a:tcPr marL="35719" marR="35719" marT="35734" marB="35734" anchor="ctr" horzOverflow="overflow">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endParaRPr lang="en-US" sz="2800" b="1" i="0" kern="1200" dirty="0">
                        <a:solidFill>
                          <a:srgbClr val="00B0F0"/>
                        </a:solidFill>
                        <a:latin typeface="+mn-lt"/>
                        <a:ea typeface="+mn-ea"/>
                        <a:cs typeface="+mn-cs"/>
                        <a:sym typeface="Palatino" charset="0"/>
                      </a:endParaRPr>
                    </a:p>
                  </a:txBody>
                  <a:tcPr marL="35719" marR="35719" marT="35734" marB="35734" anchor="ctr" horzOverflow="overflow">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endParaRPr lang="en-US" sz="2800" b="0" i="1" dirty="0">
                        <a:solidFill>
                          <a:schemeClr val="bg1"/>
                        </a:solidFill>
                        <a:sym typeface="Palatino" charset="0"/>
                      </a:endParaRPr>
                    </a:p>
                  </a:txBody>
                  <a:tcPr marL="35719" marR="35719" marT="35734" marB="35734" anchor="ctr" horzOverflow="overflow">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574099">
                <a:tc gridSpan="3">
                  <a:txBody>
                    <a:bodyPr/>
                    <a:lstStyle/>
                    <a:p>
                      <a:pPr algn="ctr"/>
                      <a:r>
                        <a:rPr lang="en-US" sz="1800" b="1" i="0" u="none" strike="noStrike" kern="1200" baseline="0" dirty="0">
                          <a:solidFill>
                            <a:schemeClr val="dk1"/>
                          </a:solidFill>
                          <a:latin typeface="+mn-lt"/>
                          <a:ea typeface="+mn-ea"/>
                          <a:cs typeface="+mn-cs"/>
                        </a:rPr>
                        <a:t>3800 ICU patients on mechanical ventilation with septic shock</a:t>
                      </a:r>
                    </a:p>
                    <a:p>
                      <a:pPr algn="ctr"/>
                      <a:r>
                        <a:rPr lang="en-US" sz="1800" b="0" i="0" kern="1200" dirty="0">
                          <a:solidFill>
                            <a:schemeClr val="dk1"/>
                          </a:solidFill>
                          <a:effectLst/>
                          <a:latin typeface="+mn-lt"/>
                          <a:ea typeface="+mn-ea"/>
                          <a:cs typeface="+mn-cs"/>
                        </a:rPr>
                        <a:t>Multicenter, randomized, and controlled: March 2013 through April 2017</a:t>
                      </a:r>
                      <a:endParaRPr lang="en-US" sz="1800" b="1" i="0" u="none" strike="noStrike" kern="1200" baseline="0" dirty="0">
                        <a:solidFill>
                          <a:schemeClr val="dk1"/>
                        </a:solidFill>
                        <a:latin typeface="+mn-lt"/>
                        <a:ea typeface="+mn-ea"/>
                        <a:cs typeface="+mn-cs"/>
                      </a:endParaRPr>
                    </a:p>
                  </a:txBody>
                  <a:tcPr marL="35719" marR="35719" marT="35734" marB="35734"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dirty="0"/>
                    </a:p>
                  </a:txBody>
                  <a:tcPr marL="35719" marR="35719" marT="35734" marB="35734" anchor="ctr" horzOverflow="overflow">
                    <a:lnT w="12700" cap="flat" cmpd="sng" algn="ctr">
                      <a:solidFill>
                        <a:schemeClr val="accent2">
                          <a:lumMod val="40000"/>
                          <a:lumOff val="60000"/>
                        </a:schemeClr>
                      </a:solidFill>
                      <a:prstDash val="solid"/>
                      <a:round/>
                      <a:headEnd type="none" w="med" len="med"/>
                      <a:tailEnd type="none" w="med" len="med"/>
                    </a:lnT>
                    <a:solidFill>
                      <a:schemeClr val="bg1">
                        <a:lumMod val="95000"/>
                      </a:schemeClr>
                    </a:solidFill>
                  </a:tcPr>
                </a:tc>
                <a:tc hMerge="1">
                  <a:txBody>
                    <a:bodyPr/>
                    <a:lstStyle/>
                    <a:p>
                      <a:endParaRPr lang="en-US" dirty="0"/>
                    </a:p>
                  </a:txBody>
                  <a:tcPr marL="35719" marR="35719" marT="35734" marB="35734" anchor="ctr" horzOverflow="overflow">
                    <a:lnT w="12700" cap="flat" cmpd="sng" algn="ctr">
                      <a:solidFill>
                        <a:schemeClr val="accent2">
                          <a:lumMod val="40000"/>
                          <a:lumOff val="60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r h="574099">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endParaRPr lang="en-US" sz="3200" b="1" dirty="0">
                        <a:solidFill>
                          <a:schemeClr val="bg1"/>
                        </a:solidFill>
                        <a:sym typeface="Palatino" charset="0"/>
                      </a:endParaRPr>
                    </a:p>
                  </a:txBody>
                  <a:tcPr marL="35719" marR="35719" marT="35734" marB="35734" anchor="ctr" horzOverflow="overflow">
                    <a:lnT w="12700" cap="flat" cmpd="sng" algn="ctr">
                      <a:solidFill>
                        <a:schemeClr val="accent2"/>
                      </a:solidFill>
                      <a:prstDash val="solid"/>
                      <a:round/>
                      <a:headEnd type="none" w="med" len="med"/>
                      <a:tailEnd type="none" w="med" len="med"/>
                    </a:lnT>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2800" b="1" dirty="0">
                          <a:solidFill>
                            <a:schemeClr val="bg1"/>
                          </a:solidFill>
                          <a:sym typeface="Palatino" charset="0"/>
                        </a:rPr>
                        <a:t>Hydrocortisone</a:t>
                      </a:r>
                      <a:endParaRPr lang="en-US" sz="1800" b="0" dirty="0">
                        <a:solidFill>
                          <a:schemeClr val="bg1"/>
                        </a:solidFill>
                        <a:sym typeface="Palatino" charset="0"/>
                      </a:endParaRPr>
                    </a:p>
                  </a:txBody>
                  <a:tcPr marL="35719" marR="35719" marT="35734" marB="35734" anchor="ctr" horzOverflow="overflow">
                    <a:lnT w="12700" cap="flat" cmpd="sng" algn="ctr">
                      <a:solidFill>
                        <a:schemeClr val="accent2"/>
                      </a:solidFill>
                      <a:prstDash val="solid"/>
                      <a:round/>
                      <a:headEnd type="none" w="med" len="med"/>
                      <a:tailEnd type="none" w="med" len="med"/>
                    </a:lnT>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2800" b="1" dirty="0">
                          <a:solidFill>
                            <a:schemeClr val="bg1"/>
                          </a:solidFill>
                          <a:sym typeface="Palatino" charset="0"/>
                        </a:rPr>
                        <a:t>Placebo</a:t>
                      </a:r>
                      <a:endParaRPr lang="en-US" sz="1800" b="0" dirty="0">
                        <a:solidFill>
                          <a:schemeClr val="bg1"/>
                        </a:solidFill>
                        <a:sym typeface="Palatino" charset="0"/>
                      </a:endParaRPr>
                    </a:p>
                  </a:txBody>
                  <a:tcPr marL="35719" marR="35719" marT="35734" marB="35734" anchor="ctr" horzOverflow="overflow">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solidFill>
                      <a:schemeClr val="bg1">
                        <a:lumMod val="65000"/>
                      </a:schemeClr>
                    </a:solidFill>
                  </a:tcPr>
                </a:tc>
                <a:extLst>
                  <a:ext uri="{0D108BD9-81ED-4DB2-BD59-A6C34878D82A}">
                    <a16:rowId xmlns:a16="http://schemas.microsoft.com/office/drawing/2014/main" val="10002"/>
                  </a:ext>
                </a:extLst>
              </a:tr>
              <a:tr h="445891">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dirty="0">
                          <a:sym typeface="Palatino" charset="0"/>
                        </a:rPr>
                        <a:t># of Patients</a:t>
                      </a:r>
                    </a:p>
                  </a:txBody>
                  <a:tcPr marL="35719" marR="35719" marT="35734" marB="35734"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dirty="0">
                          <a:sym typeface="Palatino" charset="0"/>
                        </a:rPr>
                        <a:t>1832</a:t>
                      </a:r>
                    </a:p>
                  </a:txBody>
                  <a:tcPr marL="35719" marR="35719" marT="35734" marB="35734"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dirty="0">
                          <a:sym typeface="Palatino" charset="0"/>
                        </a:rPr>
                        <a:t>1826</a:t>
                      </a:r>
                    </a:p>
                  </a:txBody>
                  <a:tcPr marL="35719" marR="35719" marT="35734" marB="35734" anchor="ctr" horzOverflow="overflow">
                    <a:lnR w="12700" cap="flat" cmpd="sng" algn="ctr">
                      <a:solidFill>
                        <a:schemeClr val="accent2"/>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0003"/>
                  </a:ext>
                </a:extLst>
              </a:tr>
              <a:tr h="457200">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b="1" dirty="0">
                          <a:solidFill>
                            <a:srgbClr val="FF0000"/>
                          </a:solidFill>
                          <a:sym typeface="Palatino" charset="0"/>
                        </a:rPr>
                        <a:t>90 Day Mortality (%)</a:t>
                      </a:r>
                    </a:p>
                  </a:txBody>
                  <a:tcPr marL="35719" marR="35719" marT="35734" marB="35734"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2000" b="1" dirty="0">
                          <a:sym typeface="Palatino" charset="0"/>
                        </a:rPr>
                        <a:t>27.9%</a:t>
                      </a:r>
                    </a:p>
                  </a:txBody>
                  <a:tcPr marL="35719" marR="35719" marT="35734" marB="35734"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2000" b="1" dirty="0">
                          <a:sym typeface="Palatino" charset="0"/>
                        </a:rPr>
                        <a:t>28.8%</a:t>
                      </a:r>
                    </a:p>
                  </a:txBody>
                  <a:tcPr marL="35719" marR="35719" marT="35734" marB="35734" anchor="ctr" horzOverflow="overflow">
                    <a:solidFill>
                      <a:schemeClr val="bg1">
                        <a:lumMod val="95000"/>
                      </a:schemeClr>
                    </a:solidFill>
                  </a:tcPr>
                </a:tc>
                <a:extLst>
                  <a:ext uri="{0D108BD9-81ED-4DB2-BD59-A6C34878D82A}">
                    <a16:rowId xmlns:a16="http://schemas.microsoft.com/office/drawing/2014/main" val="10004"/>
                  </a:ext>
                </a:extLst>
              </a:tr>
              <a:tr h="308345">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b="1" dirty="0">
                          <a:solidFill>
                            <a:srgbClr val="00B050"/>
                          </a:solidFill>
                          <a:sym typeface="Palatino" charset="0"/>
                        </a:rPr>
                        <a:t>Resolution of Shock (median)</a:t>
                      </a:r>
                    </a:p>
                  </a:txBody>
                  <a:tcPr marL="35719" marR="35719" marT="35734" marB="35734"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2000" b="1" dirty="0">
                          <a:sym typeface="Palatino" charset="0"/>
                        </a:rPr>
                        <a:t>3 days</a:t>
                      </a:r>
                    </a:p>
                  </a:txBody>
                  <a:tcPr marL="35719" marR="35719" marT="35734" marB="35734"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2000" b="1" dirty="0">
                          <a:sym typeface="Palatino" charset="0"/>
                        </a:rPr>
                        <a:t>4 days</a:t>
                      </a:r>
                    </a:p>
                  </a:txBody>
                  <a:tcPr marL="35719" marR="35719" marT="35734" marB="35734" anchor="ctr" horzOverflow="overflow">
                    <a:solidFill>
                      <a:schemeClr val="bg1">
                        <a:lumMod val="95000"/>
                      </a:schemeClr>
                    </a:solidFill>
                  </a:tcPr>
                </a:tc>
                <a:extLst>
                  <a:ext uri="{0D108BD9-81ED-4DB2-BD59-A6C34878D82A}">
                    <a16:rowId xmlns:a16="http://schemas.microsoft.com/office/drawing/2014/main" val="2612140535"/>
                  </a:ext>
                </a:extLst>
              </a:tr>
            </a:tbl>
          </a:graphicData>
        </a:graphic>
      </p:graphicFrame>
      <p:sp>
        <p:nvSpPr>
          <p:cNvPr id="8" name="Footer Placeholder 1"/>
          <p:cNvSpPr txBox="1">
            <a:spLocks/>
          </p:cNvSpPr>
          <p:nvPr/>
        </p:nvSpPr>
        <p:spPr>
          <a:xfrm>
            <a:off x="1586585" y="6448899"/>
            <a:ext cx="9018830" cy="409101"/>
          </a:xfrm>
          <a:prstGeom prst="rect">
            <a:avLst/>
          </a:prstGeom>
        </p:spPr>
        <p:txBody>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effectLst/>
              </a:rPr>
              <a:t>Venkatesh B.</a:t>
            </a:r>
            <a:r>
              <a:rPr lang="en-US" altLang="en-US" dirty="0">
                <a:cs typeface="Arial Unicode MS" panose="020B0604020202020204" pitchFamily="34" charset="-128"/>
              </a:rPr>
              <a:t> et al. </a:t>
            </a:r>
            <a:r>
              <a:rPr lang="en-US" dirty="0"/>
              <a:t>N </a:t>
            </a:r>
            <a:r>
              <a:rPr lang="en-US" dirty="0" err="1"/>
              <a:t>Engl</a:t>
            </a:r>
            <a:r>
              <a:rPr lang="en-US" dirty="0"/>
              <a:t> J Med 2018; 378:797-808</a:t>
            </a:r>
          </a:p>
        </p:txBody>
      </p:sp>
      <p:pic>
        <p:nvPicPr>
          <p:cNvPr id="1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3385" y="6427682"/>
            <a:ext cx="2455489" cy="3781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Box 11"/>
          <p:cNvSpPr txBox="1"/>
          <p:nvPr/>
        </p:nvSpPr>
        <p:spPr>
          <a:xfrm>
            <a:off x="10378030" y="4861378"/>
            <a:ext cx="311304" cy="369332"/>
          </a:xfrm>
          <a:prstGeom prst="rect">
            <a:avLst/>
          </a:prstGeom>
          <a:noFill/>
        </p:spPr>
        <p:txBody>
          <a:bodyPr wrap="none" rtlCol="0">
            <a:spAutoFit/>
          </a:bodyPr>
          <a:lstStyle/>
          <a:p>
            <a:r>
              <a:rPr lang="en-US" b="1" dirty="0">
                <a:solidFill>
                  <a:srgbClr val="FF0000"/>
                </a:solidFill>
                <a:effectLst>
                  <a:outerShdw blurRad="38100" dist="38100" dir="2700000" algn="tl">
                    <a:srgbClr val="000000">
                      <a:alpha val="43137"/>
                    </a:srgbClr>
                  </a:outerShdw>
                </a:effectLst>
              </a:rPr>
              <a:t>X</a:t>
            </a:r>
          </a:p>
        </p:txBody>
      </p:sp>
      <p:pic>
        <p:nvPicPr>
          <p:cNvPr id="44034" name="Picture 2" descr="Image result for Balasubramanian Venkatesh MD critical care">
            <a:extLst>
              <a:ext uri="{FF2B5EF4-FFF2-40B4-BE49-F238E27FC236}">
                <a16:creationId xmlns:a16="http://schemas.microsoft.com/office/drawing/2014/main" id="{CB68C918-11B2-4F05-9287-30967A37AB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904603" y="4965110"/>
            <a:ext cx="1084271" cy="12445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tore.mcguff.com/Images/Images550/001036%20Solu-Cortef%20(Hydrocortisone%20Sodium%20Succinate),%20Add-O-Vial,%20100mgVial,%20SDV,%20Vial%20McGuffMedical.com.jpg">
            <a:extLst>
              <a:ext uri="{FF2B5EF4-FFF2-40B4-BE49-F238E27FC236}">
                <a16:creationId xmlns:a16="http://schemas.microsoft.com/office/drawing/2014/main" id="{5A1C796A-F5B6-4501-9FD6-CB86A0CBCBC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90325" y="4894289"/>
            <a:ext cx="1001645" cy="12809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6BD040B-50AC-49F9-A213-310C8842D8B3}"/>
              </a:ext>
            </a:extLst>
          </p:cNvPr>
          <p:cNvSpPr/>
          <p:nvPr/>
        </p:nvSpPr>
        <p:spPr>
          <a:xfrm>
            <a:off x="3252411" y="5675307"/>
            <a:ext cx="7117414" cy="307777"/>
          </a:xfrm>
          <a:prstGeom prst="rect">
            <a:avLst/>
          </a:prstGeom>
        </p:spPr>
        <p:txBody>
          <a:bodyPr wrap="square">
            <a:spAutoFit/>
          </a:bodyPr>
          <a:lstStyle/>
          <a:p>
            <a:pPr algn="r"/>
            <a:r>
              <a:rPr lang="en-US" sz="1400" dirty="0">
                <a:solidFill>
                  <a:srgbClr val="4D4D4D"/>
                </a:solidFill>
                <a:latin typeface="ff-quadraat-web-pro"/>
              </a:rPr>
              <a:t> </a:t>
            </a:r>
            <a:r>
              <a:rPr lang="en-US" sz="1400" b="1" dirty="0">
                <a:solidFill>
                  <a:srgbClr val="FF0000"/>
                </a:solidFill>
                <a:effectLst>
                  <a:outerShdw blurRad="38100" dist="38100" dir="2700000" algn="tl">
                    <a:srgbClr val="000000">
                      <a:alpha val="43137"/>
                    </a:srgbClr>
                  </a:outerShdw>
                </a:effectLst>
              </a:rPr>
              <a:t>X </a:t>
            </a:r>
            <a:r>
              <a:rPr lang="en-US" sz="1400" dirty="0">
                <a:solidFill>
                  <a:srgbClr val="4D4D4D"/>
                </a:solidFill>
                <a:latin typeface="ff-quadraat-web-pro"/>
              </a:rPr>
              <a:t>odds ratio, 0.95; 95% confidence interval [CI], 0.82 to 1.10; P=0.50</a:t>
            </a:r>
            <a:endParaRPr lang="en-US" sz="1400" dirty="0"/>
          </a:p>
        </p:txBody>
      </p:sp>
      <p:sp>
        <p:nvSpPr>
          <p:cNvPr id="5" name="Rectangle 4">
            <a:extLst>
              <a:ext uri="{FF2B5EF4-FFF2-40B4-BE49-F238E27FC236}">
                <a16:creationId xmlns:a16="http://schemas.microsoft.com/office/drawing/2014/main" id="{061ABDC9-415E-4F71-AF53-7AB08B5E78D1}"/>
              </a:ext>
            </a:extLst>
          </p:cNvPr>
          <p:cNvSpPr/>
          <p:nvPr/>
        </p:nvSpPr>
        <p:spPr>
          <a:xfrm>
            <a:off x="3731563" y="5945099"/>
            <a:ext cx="6656388" cy="307777"/>
          </a:xfrm>
          <a:prstGeom prst="rect">
            <a:avLst/>
          </a:prstGeom>
        </p:spPr>
        <p:txBody>
          <a:bodyPr wrap="square">
            <a:spAutoFit/>
          </a:bodyPr>
          <a:lstStyle/>
          <a:p>
            <a:pPr algn="r"/>
            <a:r>
              <a:rPr lang="en-US" sz="1400" dirty="0">
                <a:solidFill>
                  <a:srgbClr val="4D4D4D"/>
                </a:solidFill>
                <a:latin typeface="ff-quadraat-web-pro"/>
              </a:rPr>
              <a:t> </a:t>
            </a:r>
            <a:r>
              <a:rPr lang="en-US" sz="1400" b="1" dirty="0">
                <a:solidFill>
                  <a:srgbClr val="00B050"/>
                </a:solidFill>
                <a:effectLst>
                  <a:outerShdw blurRad="38100" dist="38100" dir="2700000" algn="tl">
                    <a:srgbClr val="000000">
                      <a:alpha val="43137"/>
                    </a:srgbClr>
                  </a:outerShdw>
                </a:effectLst>
                <a:latin typeface="Agency FB" panose="020B0503020202020204" pitchFamily="34" charset="0"/>
              </a:rPr>
              <a:t>√</a:t>
            </a:r>
            <a:r>
              <a:rPr lang="en-US" sz="1400" b="1" dirty="0">
                <a:solidFill>
                  <a:srgbClr val="00B050"/>
                </a:solidFill>
                <a:effectLst>
                  <a:outerShdw blurRad="38100" dist="38100" dir="2700000" algn="tl">
                    <a:srgbClr val="000000">
                      <a:alpha val="43137"/>
                    </a:srgbClr>
                  </a:outerShdw>
                </a:effectLst>
              </a:rPr>
              <a:t> </a:t>
            </a:r>
            <a:r>
              <a:rPr lang="en-US" sz="1400" dirty="0">
                <a:solidFill>
                  <a:srgbClr val="4D4D4D"/>
                </a:solidFill>
                <a:latin typeface="ff-quadraat-web-pro"/>
              </a:rPr>
              <a:t>hazard ratio, 1.32; 95% CI, 1.23 to 1.41; P&lt;0.001</a:t>
            </a:r>
            <a:endParaRPr lang="en-US" sz="1400" dirty="0"/>
          </a:p>
        </p:txBody>
      </p:sp>
      <p:sp>
        <p:nvSpPr>
          <p:cNvPr id="15" name="TextBox 14">
            <a:extLst>
              <a:ext uri="{FF2B5EF4-FFF2-40B4-BE49-F238E27FC236}">
                <a16:creationId xmlns:a16="http://schemas.microsoft.com/office/drawing/2014/main" id="{A967AAE4-F4F6-44DD-9F2C-93071CD7814D}"/>
              </a:ext>
            </a:extLst>
          </p:cNvPr>
          <p:cNvSpPr txBox="1"/>
          <p:nvPr/>
        </p:nvSpPr>
        <p:spPr>
          <a:xfrm>
            <a:off x="10406475" y="5238702"/>
            <a:ext cx="365401" cy="369332"/>
          </a:xfrm>
          <a:prstGeom prst="rect">
            <a:avLst/>
          </a:prstGeom>
          <a:noFill/>
        </p:spPr>
        <p:txBody>
          <a:bodyPr wrap="square" rtlCol="0">
            <a:spAutoFit/>
          </a:bodyPr>
          <a:lstStyle/>
          <a:p>
            <a:r>
              <a:rPr lang="en-US" b="1" dirty="0">
                <a:solidFill>
                  <a:srgbClr val="00B050"/>
                </a:solidFill>
                <a:effectLst>
                  <a:outerShdw blurRad="38100" dist="38100" dir="2700000" algn="tl">
                    <a:srgbClr val="000000">
                      <a:alpha val="43137"/>
                    </a:srgbClr>
                  </a:outerShdw>
                </a:effectLst>
                <a:latin typeface="Agency FB" panose="020B0503020202020204" pitchFamily="34" charset="0"/>
              </a:rPr>
              <a:t>√</a:t>
            </a:r>
            <a:endParaRPr lang="en-US" b="1" dirty="0">
              <a:solidFill>
                <a:srgbClr val="00B050"/>
              </a:solidFill>
              <a:effectLst>
                <a:outerShdw blurRad="38100" dist="38100" dir="2700000" algn="tl">
                  <a:srgbClr val="000000">
                    <a:alpha val="43137"/>
                  </a:srgbClr>
                </a:outerShdw>
              </a:effectLst>
            </a:endParaRPr>
          </a:p>
        </p:txBody>
      </p:sp>
      <p:pic>
        <p:nvPicPr>
          <p:cNvPr id="16" name="Picture 6" descr="Image result for Australia flag">
            <a:extLst>
              <a:ext uri="{FF2B5EF4-FFF2-40B4-BE49-F238E27FC236}">
                <a16:creationId xmlns:a16="http://schemas.microsoft.com/office/drawing/2014/main" id="{E76C0BA9-03E5-4CF5-8CFA-AC466D33E8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0552" y="1692999"/>
            <a:ext cx="974188" cy="6400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new zealand flag">
            <a:extLst>
              <a:ext uri="{FF2B5EF4-FFF2-40B4-BE49-F238E27FC236}">
                <a16:creationId xmlns:a16="http://schemas.microsoft.com/office/drawing/2014/main" id="{CABDC77C-2275-47B5-8E5D-D91BAEA0347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31373" y="1692999"/>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Image result for United Kingdom flag">
            <a:extLst>
              <a:ext uri="{FF2B5EF4-FFF2-40B4-BE49-F238E27FC236}">
                <a16:creationId xmlns:a16="http://schemas.microsoft.com/office/drawing/2014/main" id="{55DBA32A-8FCD-4B3B-94F2-57501C7195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04719" y="1692999"/>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Image result for saudi Arabia flag">
            <a:extLst>
              <a:ext uri="{FF2B5EF4-FFF2-40B4-BE49-F238E27FC236}">
                <a16:creationId xmlns:a16="http://schemas.microsoft.com/office/drawing/2014/main" id="{98505B7C-2123-49AB-805A-8F5565033B5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78065" y="1692999"/>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Image result for denmark flag">
            <a:extLst>
              <a:ext uri="{FF2B5EF4-FFF2-40B4-BE49-F238E27FC236}">
                <a16:creationId xmlns:a16="http://schemas.microsoft.com/office/drawing/2014/main" id="{23B0A4DC-1AD7-4899-AB22-CB344E93F32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51411" y="1719348"/>
            <a:ext cx="640080"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296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07094"/>
            <a:ext cx="10058400" cy="985530"/>
          </a:xfrm>
        </p:spPr>
        <p:txBody>
          <a:bodyPr>
            <a:noAutofit/>
          </a:bodyPr>
          <a:lstStyle/>
          <a:p>
            <a:r>
              <a:rPr lang="en-US" dirty="0"/>
              <a:t>Adjunctive Glucocorticoid Therapy in Patients with Septic Shock</a:t>
            </a:r>
          </a:p>
        </p:txBody>
      </p:sp>
      <p:pic>
        <p:nvPicPr>
          <p:cNvPr id="1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3385" y="6427682"/>
            <a:ext cx="2455489" cy="3781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4" name="Picture 2" descr="Image result for Balasubramanian Venkatesh MD critical care">
            <a:extLst>
              <a:ext uri="{FF2B5EF4-FFF2-40B4-BE49-F238E27FC236}">
                <a16:creationId xmlns:a16="http://schemas.microsoft.com/office/drawing/2014/main" id="{CB68C918-11B2-4F05-9287-30967A37AB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522104" y="4869388"/>
            <a:ext cx="1084271" cy="12445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tore.mcguff.com/Images/Images550/001036%20Solu-Cortef%20(Hydrocortisone%20Sodium%20Succinate),%20Add-O-Vial,%20100mgVial,%20SDV,%20Vial%20McGuffMedical.com.jpg">
            <a:extLst>
              <a:ext uri="{FF2B5EF4-FFF2-40B4-BE49-F238E27FC236}">
                <a16:creationId xmlns:a16="http://schemas.microsoft.com/office/drawing/2014/main" id="{5A1C796A-F5B6-4501-9FD6-CB86A0CBCBC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90325" y="4894289"/>
            <a:ext cx="1001645" cy="1280970"/>
          </a:xfrm>
          <a:prstGeom prst="rect">
            <a:avLst/>
          </a:prstGeom>
          <a:noFill/>
          <a:extLst>
            <a:ext uri="{909E8E84-426E-40DD-AFC4-6F175D3DCCD1}">
              <a14:hiddenFill xmlns:a14="http://schemas.microsoft.com/office/drawing/2010/main">
                <a:solidFill>
                  <a:srgbClr val="FFFFFF"/>
                </a:solidFill>
              </a14:hiddenFill>
            </a:ext>
          </a:extLst>
        </p:spPr>
      </p:pic>
      <p:pic>
        <p:nvPicPr>
          <p:cNvPr id="45058" name="Picture 2" descr="https://www.nejm.org/na101/home/literatum/publisher/mms/journals/content/nejm/2018/nejm_2018.378.issue-9/nejmoa1705835/20180314/images/img_xlarge/nejmoa1705835_f1.jpeg">
            <a:extLst>
              <a:ext uri="{FF2B5EF4-FFF2-40B4-BE49-F238E27FC236}">
                <a16:creationId xmlns:a16="http://schemas.microsoft.com/office/drawing/2014/main" id="{E776E374-3957-4D93-BD0A-64D793F972F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r="-372"/>
          <a:stretch/>
        </p:blipFill>
        <p:spPr bwMode="auto">
          <a:xfrm>
            <a:off x="2973720" y="2772167"/>
            <a:ext cx="6244560" cy="3168502"/>
          </a:xfrm>
          <a:prstGeom prst="rect">
            <a:avLst/>
          </a:prstGeom>
          <a:noFill/>
          <a:extLst>
            <a:ext uri="{909E8E84-426E-40DD-AFC4-6F175D3DCCD1}">
              <a14:hiddenFill xmlns:a14="http://schemas.microsoft.com/office/drawing/2010/main">
                <a:solidFill>
                  <a:srgbClr val="FFFFFF"/>
                </a:solidFill>
              </a14:hiddenFill>
            </a:ext>
          </a:extLst>
        </p:spPr>
      </p:pic>
      <p:pic>
        <p:nvPicPr>
          <p:cNvPr id="45062" name="Picture 6" descr="Image result for Australia flag">
            <a:extLst>
              <a:ext uri="{FF2B5EF4-FFF2-40B4-BE49-F238E27FC236}">
                <a16:creationId xmlns:a16="http://schemas.microsoft.com/office/drawing/2014/main" id="{DC168C2C-9479-48E8-9A75-03E37C72A65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40552" y="1692999"/>
            <a:ext cx="974188" cy="640080"/>
          </a:xfrm>
          <a:prstGeom prst="rect">
            <a:avLst/>
          </a:prstGeom>
          <a:noFill/>
          <a:extLst>
            <a:ext uri="{909E8E84-426E-40DD-AFC4-6F175D3DCCD1}">
              <a14:hiddenFill xmlns:a14="http://schemas.microsoft.com/office/drawing/2010/main">
                <a:solidFill>
                  <a:srgbClr val="FFFFFF"/>
                </a:solidFill>
              </a14:hiddenFill>
            </a:ext>
          </a:extLst>
        </p:spPr>
      </p:pic>
      <p:pic>
        <p:nvPicPr>
          <p:cNvPr id="45064" name="Picture 8" descr="Image result for new zealand flag">
            <a:extLst>
              <a:ext uri="{FF2B5EF4-FFF2-40B4-BE49-F238E27FC236}">
                <a16:creationId xmlns:a16="http://schemas.microsoft.com/office/drawing/2014/main" id="{1A32EB98-6244-4F53-8675-9DBFDCBEE6A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31373" y="1692999"/>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45066" name="Picture 10" descr="Image result for United Kingdom flag">
            <a:extLst>
              <a:ext uri="{FF2B5EF4-FFF2-40B4-BE49-F238E27FC236}">
                <a16:creationId xmlns:a16="http://schemas.microsoft.com/office/drawing/2014/main" id="{674CE335-530E-4E1D-8DA5-F41CF3A8BCA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04719" y="1692999"/>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45068" name="Picture 12" descr="Image result for saudi Arabia flag">
            <a:extLst>
              <a:ext uri="{FF2B5EF4-FFF2-40B4-BE49-F238E27FC236}">
                <a16:creationId xmlns:a16="http://schemas.microsoft.com/office/drawing/2014/main" id="{3421472C-28F4-4CEA-B007-8C89DD8263E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8065" y="1692999"/>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45070" name="Picture 14" descr="Image result for denmark flag">
            <a:extLst>
              <a:ext uri="{FF2B5EF4-FFF2-40B4-BE49-F238E27FC236}">
                <a16:creationId xmlns:a16="http://schemas.microsoft.com/office/drawing/2014/main" id="{DEF0E553-AD1F-443A-A42A-8140886013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51411" y="1719348"/>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C1648815-0470-41BF-8A0E-87707EB95960}"/>
              </a:ext>
            </a:extLst>
          </p:cNvPr>
          <p:cNvSpPr txBox="1">
            <a:spLocks/>
          </p:cNvSpPr>
          <p:nvPr/>
        </p:nvSpPr>
        <p:spPr>
          <a:xfrm>
            <a:off x="1586585" y="6448899"/>
            <a:ext cx="9018830" cy="409101"/>
          </a:xfrm>
          <a:prstGeom prst="rect">
            <a:avLst/>
          </a:prstGeom>
        </p:spPr>
        <p:txBody>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effectLst/>
              </a:rPr>
              <a:t>Venkatesh B.</a:t>
            </a:r>
            <a:r>
              <a:rPr lang="en-US" altLang="en-US" dirty="0">
                <a:cs typeface="Arial Unicode MS" panose="020B0604020202020204" pitchFamily="34" charset="-128"/>
              </a:rPr>
              <a:t> et al. </a:t>
            </a:r>
            <a:r>
              <a:rPr lang="en-US" dirty="0"/>
              <a:t>N </a:t>
            </a:r>
            <a:r>
              <a:rPr lang="en-US" dirty="0" err="1"/>
              <a:t>Engl</a:t>
            </a:r>
            <a:r>
              <a:rPr lang="en-US" dirty="0"/>
              <a:t> J Med 2018; 378:797-808</a:t>
            </a:r>
          </a:p>
        </p:txBody>
      </p:sp>
    </p:spTree>
    <p:extLst>
      <p:ext uri="{BB962C8B-B14F-4D97-AF65-F5344CB8AC3E}">
        <p14:creationId xmlns:p14="http://schemas.microsoft.com/office/powerpoint/2010/main" val="4056629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E30091-90DF-4F07-9A8F-E1306FD8B9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548963" y="1370830"/>
            <a:ext cx="3094075" cy="776177"/>
          </a:xfrm>
          <a:prstGeom prst="rect">
            <a:avLst/>
          </a:prstGeom>
        </p:spPr>
      </p:pic>
      <p:pic>
        <p:nvPicPr>
          <p:cNvPr id="7" name="Picture 1">
            <a:extLst>
              <a:ext uri="{FF2B5EF4-FFF2-40B4-BE49-F238E27FC236}">
                <a16:creationId xmlns:a16="http://schemas.microsoft.com/office/drawing/2014/main" id="{8786E60B-A21F-4BCE-84D3-96392268B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3385" y="6427682"/>
            <a:ext cx="2455489" cy="3781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2" descr="http://store.mcguff.com/Images/Images550/001036%20Solu-Cortef%20(Hydrocortisone%20Sodium%20Succinate),%20Add-O-Vial,%20100mgVial,%20SDV,%20Vial%20McGuffMedical.com.jpg">
            <a:extLst>
              <a:ext uri="{FF2B5EF4-FFF2-40B4-BE49-F238E27FC236}">
                <a16:creationId xmlns:a16="http://schemas.microsoft.com/office/drawing/2014/main" id="{317ED87D-BDAB-4703-BBAE-54FA465361F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90325" y="4894289"/>
            <a:ext cx="1001645" cy="1280970"/>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4C60E6A4-8BE7-4AF7-A720-E9CDCAACED73}"/>
              </a:ext>
            </a:extLst>
          </p:cNvPr>
          <p:cNvSpPr txBox="1">
            <a:spLocks/>
          </p:cNvSpPr>
          <p:nvPr/>
        </p:nvSpPr>
        <p:spPr>
          <a:xfrm>
            <a:off x="1586585" y="6448899"/>
            <a:ext cx="9018830" cy="409101"/>
          </a:xfrm>
          <a:prstGeom prst="rect">
            <a:avLst/>
          </a:prstGeom>
        </p:spPr>
        <p:txBody>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err="1">
                <a:effectLst/>
              </a:rPr>
              <a:t>Annane</a:t>
            </a:r>
            <a:r>
              <a:rPr lang="en-US" dirty="0">
                <a:effectLst/>
              </a:rPr>
              <a:t> D, et al.  </a:t>
            </a:r>
            <a:r>
              <a:rPr lang="en-US" i="1" dirty="0">
                <a:effectLst/>
              </a:rPr>
              <a:t>N </a:t>
            </a:r>
            <a:r>
              <a:rPr lang="en-US" i="1" dirty="0" err="1">
                <a:effectLst/>
              </a:rPr>
              <a:t>Engl</a:t>
            </a:r>
            <a:r>
              <a:rPr lang="en-US" i="1" dirty="0">
                <a:effectLst/>
              </a:rPr>
              <a:t> J Med</a:t>
            </a:r>
            <a:r>
              <a:rPr lang="en-US" dirty="0">
                <a:effectLst/>
              </a:rPr>
              <a:t>. 2018;378:809</a:t>
            </a:r>
          </a:p>
        </p:txBody>
      </p:sp>
      <p:pic>
        <p:nvPicPr>
          <p:cNvPr id="11" name="Picture 2" descr="http://www.ebpom.org/images/news/uploads/EBPOM_00334_XL.jpg">
            <a:extLst>
              <a:ext uri="{FF2B5EF4-FFF2-40B4-BE49-F238E27FC236}">
                <a16:creationId xmlns:a16="http://schemas.microsoft.com/office/drawing/2014/main" id="{C55F3CA2-C939-4F2C-B945-CB748CC40C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972145" y="5238702"/>
            <a:ext cx="1016729" cy="9807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6EAB836-4864-4D1B-AC62-59F68916C79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46203" y="2252865"/>
            <a:ext cx="10299594" cy="1570383"/>
          </a:xfrm>
          <a:prstGeom prst="rect">
            <a:avLst/>
          </a:prstGeom>
        </p:spPr>
      </p:pic>
      <p:sp>
        <p:nvSpPr>
          <p:cNvPr id="13" name="TextBox 12">
            <a:extLst>
              <a:ext uri="{FF2B5EF4-FFF2-40B4-BE49-F238E27FC236}">
                <a16:creationId xmlns:a16="http://schemas.microsoft.com/office/drawing/2014/main" id="{1BD4FCB5-CC88-4222-905D-067361BB3FE3}"/>
              </a:ext>
            </a:extLst>
          </p:cNvPr>
          <p:cNvSpPr txBox="1"/>
          <p:nvPr/>
        </p:nvSpPr>
        <p:spPr>
          <a:xfrm>
            <a:off x="3048000" y="3828207"/>
            <a:ext cx="60960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1800" b="1" i="0" kern="1200" dirty="0">
                <a:solidFill>
                  <a:srgbClr val="00B0F0"/>
                </a:solidFill>
                <a:latin typeface="+mn-lt"/>
                <a:ea typeface="+mn-ea"/>
                <a:cs typeface="+mn-cs"/>
              </a:rPr>
              <a:t>The APROCCHSS Trial</a:t>
            </a:r>
            <a:endParaRPr lang="en-US" sz="1800" b="1" i="0" kern="1200" dirty="0">
              <a:solidFill>
                <a:srgbClr val="00B0F0"/>
              </a:solidFill>
              <a:latin typeface="+mn-lt"/>
              <a:ea typeface="+mn-ea"/>
              <a:cs typeface="+mn-cs"/>
              <a:sym typeface="Palatino" charset="0"/>
            </a:endParaRPr>
          </a:p>
        </p:txBody>
      </p:sp>
    </p:spTree>
    <p:extLst>
      <p:ext uri="{BB962C8B-B14F-4D97-AF65-F5344CB8AC3E}">
        <p14:creationId xmlns:p14="http://schemas.microsoft.com/office/powerpoint/2010/main" val="1786473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07094"/>
            <a:ext cx="10058400" cy="985530"/>
          </a:xfrm>
        </p:spPr>
        <p:txBody>
          <a:bodyPr>
            <a:noAutofit/>
          </a:bodyPr>
          <a:lstStyle/>
          <a:p>
            <a:r>
              <a:rPr lang="en-US" dirty="0"/>
              <a:t>Hydrocortisone plus Fludrocortisone for Adults with Septic Shock</a:t>
            </a:r>
          </a:p>
        </p:txBody>
      </p:sp>
      <p:graphicFrame>
        <p:nvGraphicFramePr>
          <p:cNvPr id="6" name="Group 3"/>
          <p:cNvGraphicFramePr>
            <a:graphicFrameLocks noGrp="1"/>
          </p:cNvGraphicFramePr>
          <p:nvPr>
            <p:extLst>
              <p:ext uri="{D42A27DB-BD31-4B8C-83A1-F6EECF244321}">
                <p14:modId xmlns:p14="http://schemas.microsoft.com/office/powerpoint/2010/main" val="2340002910"/>
              </p:ext>
            </p:extLst>
          </p:nvPr>
        </p:nvGraphicFramePr>
        <p:xfrm>
          <a:off x="1811578" y="2538556"/>
          <a:ext cx="8568844" cy="3047665"/>
        </p:xfrm>
        <a:graphic>
          <a:graphicData uri="http://schemas.openxmlformats.org/drawingml/2006/table">
            <a:tbl>
              <a:tblPr>
                <a:tableStyleId>{8A107856-5554-42FB-B03E-39F5DBC370BA}</a:tableStyleId>
              </a:tblPr>
              <a:tblGrid>
                <a:gridCol w="3201914">
                  <a:extLst>
                    <a:ext uri="{9D8B030D-6E8A-4147-A177-3AD203B41FA5}">
                      <a16:colId xmlns:a16="http://schemas.microsoft.com/office/drawing/2014/main" val="20000"/>
                    </a:ext>
                  </a:extLst>
                </a:gridCol>
                <a:gridCol w="2683465">
                  <a:extLst>
                    <a:ext uri="{9D8B030D-6E8A-4147-A177-3AD203B41FA5}">
                      <a16:colId xmlns:a16="http://schemas.microsoft.com/office/drawing/2014/main" val="20001"/>
                    </a:ext>
                  </a:extLst>
                </a:gridCol>
                <a:gridCol w="2683465">
                  <a:extLst>
                    <a:ext uri="{9D8B030D-6E8A-4147-A177-3AD203B41FA5}">
                      <a16:colId xmlns:a16="http://schemas.microsoft.com/office/drawing/2014/main" val="20002"/>
                    </a:ext>
                  </a:extLst>
                </a:gridCol>
              </a:tblGrid>
              <a:tr h="574099">
                <a:tc gridSpan="3">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2800" b="1" i="0" kern="1200" dirty="0">
                          <a:solidFill>
                            <a:srgbClr val="00B0F0"/>
                          </a:solidFill>
                          <a:latin typeface="+mn-lt"/>
                          <a:ea typeface="+mn-ea"/>
                          <a:cs typeface="+mn-cs"/>
                        </a:rPr>
                        <a:t>The APROCCHSS Trial</a:t>
                      </a:r>
                      <a:endParaRPr lang="en-US" sz="2800" b="1" i="0" kern="1200" dirty="0">
                        <a:solidFill>
                          <a:srgbClr val="00B0F0"/>
                        </a:solidFill>
                        <a:latin typeface="+mn-lt"/>
                        <a:ea typeface="+mn-ea"/>
                        <a:cs typeface="+mn-cs"/>
                        <a:sym typeface="Palatino" charset="0"/>
                      </a:endParaRPr>
                    </a:p>
                  </a:txBody>
                  <a:tcPr marL="35719" marR="35719" marT="35734" marB="35734" anchor="ctr" horzOverflow="overflow">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endParaRPr lang="en-US" sz="2800" b="1" i="0" kern="1200" dirty="0">
                        <a:solidFill>
                          <a:srgbClr val="00B0F0"/>
                        </a:solidFill>
                        <a:latin typeface="+mn-lt"/>
                        <a:ea typeface="+mn-ea"/>
                        <a:cs typeface="+mn-cs"/>
                        <a:sym typeface="Palatino" charset="0"/>
                      </a:endParaRPr>
                    </a:p>
                  </a:txBody>
                  <a:tcPr marL="35719" marR="35719" marT="35734" marB="35734" anchor="ctr" horzOverflow="overflow">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endParaRPr lang="en-US" sz="2800" b="0" i="1" dirty="0">
                        <a:solidFill>
                          <a:schemeClr val="bg1"/>
                        </a:solidFill>
                        <a:sym typeface="Palatino" charset="0"/>
                      </a:endParaRPr>
                    </a:p>
                  </a:txBody>
                  <a:tcPr marL="35719" marR="35719" marT="35734" marB="35734" anchor="ctr" horzOverflow="overflow">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574099">
                <a:tc gridSpan="3">
                  <a:txBody>
                    <a:bodyPr/>
                    <a:lstStyle/>
                    <a:p>
                      <a:pPr algn="ctr"/>
                      <a:r>
                        <a:rPr lang="en-US" sz="1800" b="1" i="0" u="none" strike="noStrike" kern="1200" baseline="0" dirty="0">
                          <a:solidFill>
                            <a:schemeClr val="dk1"/>
                          </a:solidFill>
                          <a:latin typeface="+mn-lt"/>
                          <a:ea typeface="+mn-ea"/>
                          <a:cs typeface="+mn-cs"/>
                        </a:rPr>
                        <a:t>1241 ICU patients with septic shock</a:t>
                      </a:r>
                    </a:p>
                    <a:p>
                      <a:pPr algn="ctr"/>
                      <a:r>
                        <a:rPr lang="en-US" sz="1800" b="0" i="0" kern="1200" dirty="0">
                          <a:solidFill>
                            <a:schemeClr val="dk1"/>
                          </a:solidFill>
                          <a:effectLst/>
                          <a:latin typeface="+mn-lt"/>
                          <a:ea typeface="+mn-ea"/>
                          <a:cs typeface="+mn-cs"/>
                        </a:rPr>
                        <a:t>Multicenter, randomized, and controlled</a:t>
                      </a:r>
                      <a:endParaRPr lang="en-US" sz="1800" b="1" i="0" u="none" strike="noStrike" kern="1200" baseline="0" dirty="0">
                        <a:solidFill>
                          <a:schemeClr val="dk1"/>
                        </a:solidFill>
                        <a:latin typeface="+mn-lt"/>
                        <a:ea typeface="+mn-ea"/>
                        <a:cs typeface="+mn-cs"/>
                      </a:endParaRPr>
                    </a:p>
                  </a:txBody>
                  <a:tcPr marL="35719" marR="35719" marT="35734" marB="35734"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dirty="0"/>
                    </a:p>
                  </a:txBody>
                  <a:tcPr marL="35719" marR="35719" marT="35734" marB="35734" anchor="ctr" horzOverflow="overflow">
                    <a:lnT w="12700" cap="flat" cmpd="sng" algn="ctr">
                      <a:solidFill>
                        <a:schemeClr val="accent2">
                          <a:lumMod val="40000"/>
                          <a:lumOff val="60000"/>
                        </a:schemeClr>
                      </a:solidFill>
                      <a:prstDash val="solid"/>
                      <a:round/>
                      <a:headEnd type="none" w="med" len="med"/>
                      <a:tailEnd type="none" w="med" len="med"/>
                    </a:lnT>
                    <a:solidFill>
                      <a:schemeClr val="bg1">
                        <a:lumMod val="95000"/>
                      </a:schemeClr>
                    </a:solidFill>
                  </a:tcPr>
                </a:tc>
                <a:tc hMerge="1">
                  <a:txBody>
                    <a:bodyPr/>
                    <a:lstStyle/>
                    <a:p>
                      <a:endParaRPr lang="en-US" dirty="0"/>
                    </a:p>
                  </a:txBody>
                  <a:tcPr marL="35719" marR="35719" marT="35734" marB="35734" anchor="ctr" horzOverflow="overflow">
                    <a:lnT w="12700" cap="flat" cmpd="sng" algn="ctr">
                      <a:solidFill>
                        <a:schemeClr val="accent2">
                          <a:lumMod val="40000"/>
                          <a:lumOff val="60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r h="574099">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endParaRPr lang="en-US" sz="3200" b="1" dirty="0">
                        <a:solidFill>
                          <a:schemeClr val="bg1"/>
                        </a:solidFill>
                        <a:sym typeface="Palatino" charset="0"/>
                      </a:endParaRPr>
                    </a:p>
                  </a:txBody>
                  <a:tcPr marL="35719" marR="35719" marT="35734" marB="35734" anchor="ctr" horzOverflow="overflow">
                    <a:lnT w="12700" cap="flat" cmpd="sng" algn="ctr">
                      <a:solidFill>
                        <a:schemeClr val="accent2"/>
                      </a:solidFill>
                      <a:prstDash val="solid"/>
                      <a:round/>
                      <a:headEnd type="none" w="med" len="med"/>
                      <a:tailEnd type="none" w="med" len="med"/>
                    </a:lnT>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2800" b="1" dirty="0">
                          <a:solidFill>
                            <a:schemeClr val="bg1"/>
                          </a:solidFill>
                          <a:sym typeface="Palatino" charset="0"/>
                        </a:rPr>
                        <a:t>Hydrocortisone</a:t>
                      </a:r>
                      <a:endParaRPr lang="en-US" sz="1800" b="0" dirty="0">
                        <a:solidFill>
                          <a:schemeClr val="bg1"/>
                        </a:solidFill>
                        <a:sym typeface="Palatino" charset="0"/>
                      </a:endParaRPr>
                    </a:p>
                  </a:txBody>
                  <a:tcPr marL="35719" marR="35719" marT="35734" marB="35734" anchor="ctr" horzOverflow="overflow">
                    <a:lnT w="12700" cap="flat" cmpd="sng" algn="ctr">
                      <a:solidFill>
                        <a:schemeClr val="accent2"/>
                      </a:solidFill>
                      <a:prstDash val="solid"/>
                      <a:round/>
                      <a:headEnd type="none" w="med" len="med"/>
                      <a:tailEnd type="none" w="med" len="med"/>
                    </a:lnT>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2800" b="1" dirty="0">
                          <a:solidFill>
                            <a:schemeClr val="bg1"/>
                          </a:solidFill>
                          <a:sym typeface="Palatino" charset="0"/>
                        </a:rPr>
                        <a:t>Placebo</a:t>
                      </a:r>
                      <a:endParaRPr lang="en-US" sz="1800" b="0" dirty="0">
                        <a:solidFill>
                          <a:schemeClr val="bg1"/>
                        </a:solidFill>
                        <a:sym typeface="Palatino" charset="0"/>
                      </a:endParaRPr>
                    </a:p>
                  </a:txBody>
                  <a:tcPr marL="35719" marR="35719" marT="35734" marB="35734" anchor="ctr" horzOverflow="overflow">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solidFill>
                      <a:schemeClr val="bg1">
                        <a:lumMod val="65000"/>
                      </a:schemeClr>
                    </a:solidFill>
                  </a:tcPr>
                </a:tc>
                <a:extLst>
                  <a:ext uri="{0D108BD9-81ED-4DB2-BD59-A6C34878D82A}">
                    <a16:rowId xmlns:a16="http://schemas.microsoft.com/office/drawing/2014/main" val="10002"/>
                  </a:ext>
                </a:extLst>
              </a:tr>
              <a:tr h="445891">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dirty="0">
                          <a:sym typeface="Palatino" charset="0"/>
                        </a:rPr>
                        <a:t># of Patients</a:t>
                      </a:r>
                    </a:p>
                  </a:txBody>
                  <a:tcPr marL="35719" marR="35719" marT="35734" marB="35734"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dirty="0">
                          <a:sym typeface="Palatino" charset="0"/>
                        </a:rPr>
                        <a:t>614</a:t>
                      </a:r>
                    </a:p>
                  </a:txBody>
                  <a:tcPr marL="35719" marR="35719" marT="35734" marB="35734"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dirty="0">
                          <a:sym typeface="Palatino" charset="0"/>
                        </a:rPr>
                        <a:t>627</a:t>
                      </a:r>
                    </a:p>
                  </a:txBody>
                  <a:tcPr marL="35719" marR="35719" marT="35734" marB="35734" anchor="ctr" horzOverflow="overflow">
                    <a:lnR w="12700" cap="flat" cmpd="sng" algn="ctr">
                      <a:solidFill>
                        <a:schemeClr val="accent2"/>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0003"/>
                  </a:ext>
                </a:extLst>
              </a:tr>
              <a:tr h="457200">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b="1" dirty="0">
                          <a:solidFill>
                            <a:schemeClr val="accent5"/>
                          </a:solidFill>
                          <a:sym typeface="Palatino" charset="0"/>
                        </a:rPr>
                        <a:t>90 Day Mortality (%)</a:t>
                      </a:r>
                    </a:p>
                  </a:txBody>
                  <a:tcPr marL="35719" marR="35719" marT="35734" marB="35734"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2000" b="1" dirty="0">
                          <a:sym typeface="Palatino" charset="0"/>
                        </a:rPr>
                        <a:t>43%</a:t>
                      </a:r>
                    </a:p>
                  </a:txBody>
                  <a:tcPr marL="35719" marR="35719" marT="35734" marB="35734"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2000" b="1" dirty="0">
                          <a:sym typeface="Palatino" charset="0"/>
                        </a:rPr>
                        <a:t>49.1%</a:t>
                      </a:r>
                    </a:p>
                  </a:txBody>
                  <a:tcPr marL="35719" marR="35719" marT="35734" marB="35734" anchor="ctr" horzOverflow="overflow">
                    <a:solidFill>
                      <a:schemeClr val="bg1">
                        <a:lumMod val="95000"/>
                      </a:schemeClr>
                    </a:solidFill>
                  </a:tcPr>
                </a:tc>
                <a:extLst>
                  <a:ext uri="{0D108BD9-81ED-4DB2-BD59-A6C34878D82A}">
                    <a16:rowId xmlns:a16="http://schemas.microsoft.com/office/drawing/2014/main" val="10004"/>
                  </a:ext>
                </a:extLst>
              </a:tr>
              <a:tr h="308345">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1800" b="1" kern="1200" dirty="0">
                          <a:solidFill>
                            <a:schemeClr val="accent5"/>
                          </a:solidFill>
                          <a:latin typeface="+mn-lt"/>
                          <a:ea typeface="+mn-ea"/>
                          <a:cs typeface="+mn-cs"/>
                        </a:rPr>
                        <a:t>Vasopressor-free days</a:t>
                      </a:r>
                      <a:endParaRPr lang="en-US" sz="1800" b="1" kern="1200" dirty="0">
                        <a:solidFill>
                          <a:schemeClr val="accent5"/>
                        </a:solidFill>
                        <a:latin typeface="+mn-lt"/>
                        <a:ea typeface="+mn-ea"/>
                        <a:cs typeface="+mn-cs"/>
                        <a:sym typeface="Palatino" charset="0"/>
                      </a:endParaRPr>
                    </a:p>
                  </a:txBody>
                  <a:tcPr marL="35719" marR="35719" marT="35734" marB="35734"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2000" b="1" dirty="0">
                          <a:sym typeface="Palatino" charset="0"/>
                        </a:rPr>
                        <a:t>17 days</a:t>
                      </a:r>
                    </a:p>
                  </a:txBody>
                  <a:tcPr marL="35719" marR="35719" marT="35734" marB="35734"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2000" b="1" dirty="0">
                          <a:sym typeface="Palatino" charset="0"/>
                        </a:rPr>
                        <a:t>15 days</a:t>
                      </a:r>
                    </a:p>
                  </a:txBody>
                  <a:tcPr marL="35719" marR="35719" marT="35734" marB="35734" anchor="ctr" horzOverflow="overflow">
                    <a:solidFill>
                      <a:schemeClr val="bg1">
                        <a:lumMod val="95000"/>
                      </a:schemeClr>
                    </a:solidFill>
                  </a:tcPr>
                </a:tc>
                <a:extLst>
                  <a:ext uri="{0D108BD9-81ED-4DB2-BD59-A6C34878D82A}">
                    <a16:rowId xmlns:a16="http://schemas.microsoft.com/office/drawing/2014/main" val="2612140535"/>
                  </a:ext>
                </a:extLst>
              </a:tr>
            </a:tbl>
          </a:graphicData>
        </a:graphic>
      </p:graphicFrame>
      <p:sp>
        <p:nvSpPr>
          <p:cNvPr id="3" name="Rectangle 2">
            <a:hlinkClick r:id="rId3" action="ppaction://hlinksldjump"/>
            <a:extLst>
              <a:ext uri="{FF2B5EF4-FFF2-40B4-BE49-F238E27FC236}">
                <a16:creationId xmlns:a16="http://schemas.microsoft.com/office/drawing/2014/main" id="{FA257B08-71B0-E074-CF29-D4E69AA370AE}"/>
              </a:ext>
            </a:extLst>
          </p:cNvPr>
          <p:cNvSpPr/>
          <p:nvPr/>
        </p:nvSpPr>
        <p:spPr>
          <a:xfrm>
            <a:off x="775039" y="6415795"/>
            <a:ext cx="11250706" cy="430306"/>
          </a:xfrm>
          <a:prstGeom prst="rect">
            <a:avLst/>
          </a:prstGeom>
          <a:solidFill>
            <a:srgbClr val="77A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1"/>
          <p:cNvSpPr txBox="1">
            <a:spLocks/>
          </p:cNvSpPr>
          <p:nvPr/>
        </p:nvSpPr>
        <p:spPr>
          <a:xfrm>
            <a:off x="1586585" y="6448899"/>
            <a:ext cx="9018830" cy="409101"/>
          </a:xfrm>
          <a:prstGeom prst="rect">
            <a:avLst/>
          </a:prstGeom>
        </p:spPr>
        <p:txBody>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err="1">
                <a:effectLst/>
              </a:rPr>
              <a:t>Annane</a:t>
            </a:r>
            <a:r>
              <a:rPr lang="en-US" dirty="0">
                <a:effectLst/>
              </a:rPr>
              <a:t> D, et al.  </a:t>
            </a:r>
            <a:r>
              <a:rPr lang="en-US" i="1" dirty="0">
                <a:effectLst/>
              </a:rPr>
              <a:t>N </a:t>
            </a:r>
            <a:r>
              <a:rPr lang="en-US" i="1" dirty="0" err="1">
                <a:effectLst/>
              </a:rPr>
              <a:t>Engl</a:t>
            </a:r>
            <a:r>
              <a:rPr lang="en-US" i="1" dirty="0">
                <a:effectLst/>
              </a:rPr>
              <a:t> J Med</a:t>
            </a:r>
            <a:r>
              <a:rPr lang="en-US" dirty="0">
                <a:effectLst/>
              </a:rPr>
              <a:t>. 2018;378:809</a:t>
            </a:r>
          </a:p>
        </p:txBody>
      </p:sp>
      <p:pic>
        <p:nvPicPr>
          <p:cNvPr id="1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3385" y="6427682"/>
            <a:ext cx="2455489" cy="3781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2" descr="http://store.mcguff.com/Images/Images550/001036%20Solu-Cortef%20(Hydrocortisone%20Sodium%20Succinate),%20Add-O-Vial,%20100mgVial,%20SDV,%20Vial%20McGuffMedical.com.jpg">
            <a:extLst>
              <a:ext uri="{FF2B5EF4-FFF2-40B4-BE49-F238E27FC236}">
                <a16:creationId xmlns:a16="http://schemas.microsoft.com/office/drawing/2014/main" id="{5A1C796A-F5B6-4501-9FD6-CB86A0CBCBC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90325" y="4894289"/>
            <a:ext cx="1001645" cy="128097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ebpom.org/images/news/uploads/EBPOM_00334_XL.jpg">
            <a:extLst>
              <a:ext uri="{FF2B5EF4-FFF2-40B4-BE49-F238E27FC236}">
                <a16:creationId xmlns:a16="http://schemas.microsoft.com/office/drawing/2014/main" id="{C7ACAC9E-6BF7-4D29-9503-E263846AF0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251095" y="5507786"/>
            <a:ext cx="737778" cy="7116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French Flag]">
            <a:extLst>
              <a:ext uri="{FF2B5EF4-FFF2-40B4-BE49-F238E27FC236}">
                <a16:creationId xmlns:a16="http://schemas.microsoft.com/office/drawing/2014/main" id="{25C0DC74-B8DC-4EBA-917D-414420E19F3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07101" y="1598018"/>
            <a:ext cx="977797" cy="65186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3EFB40D-559A-4646-85FE-0FDB54B015A7}"/>
              </a:ext>
            </a:extLst>
          </p:cNvPr>
          <p:cNvSpPr txBox="1"/>
          <p:nvPr/>
        </p:nvSpPr>
        <p:spPr>
          <a:xfrm>
            <a:off x="10395728" y="4817251"/>
            <a:ext cx="1272811" cy="369332"/>
          </a:xfrm>
          <a:prstGeom prst="rect">
            <a:avLst/>
          </a:prstGeom>
          <a:noFill/>
        </p:spPr>
        <p:txBody>
          <a:bodyPr wrap="square" rtlCol="0">
            <a:spAutoFit/>
          </a:bodyPr>
          <a:lstStyle/>
          <a:p>
            <a:r>
              <a:rPr lang="en-US" b="1" dirty="0">
                <a:solidFill>
                  <a:srgbClr val="00B050"/>
                </a:solidFill>
                <a:effectLst>
                  <a:outerShdw blurRad="38100" dist="38100" dir="2700000" algn="tl">
                    <a:srgbClr val="000000">
                      <a:alpha val="43137"/>
                    </a:srgbClr>
                  </a:outerShdw>
                </a:effectLst>
                <a:latin typeface="Agency FB" panose="020B0503020202020204" pitchFamily="34" charset="0"/>
              </a:rPr>
              <a:t>√ </a:t>
            </a:r>
            <a:r>
              <a:rPr lang="en-US" sz="1600" b="0" i="1" dirty="0">
                <a:solidFill>
                  <a:srgbClr val="4D4D4D"/>
                </a:solidFill>
                <a:effectLst/>
                <a:latin typeface="ff-quadraat-web-pro"/>
              </a:rPr>
              <a:t>P=0.03</a:t>
            </a:r>
            <a:endParaRPr lang="en-US" b="1" i="1" dirty="0">
              <a:solidFill>
                <a:srgbClr val="00B050"/>
              </a:solidFill>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44215257-8DC4-474D-84DE-1316BAA1D0CD}"/>
              </a:ext>
            </a:extLst>
          </p:cNvPr>
          <p:cNvSpPr txBox="1"/>
          <p:nvPr/>
        </p:nvSpPr>
        <p:spPr>
          <a:xfrm>
            <a:off x="10395728" y="5207800"/>
            <a:ext cx="1272811" cy="369332"/>
          </a:xfrm>
          <a:prstGeom prst="rect">
            <a:avLst/>
          </a:prstGeom>
          <a:noFill/>
        </p:spPr>
        <p:txBody>
          <a:bodyPr wrap="square" rtlCol="0">
            <a:spAutoFit/>
          </a:bodyPr>
          <a:lstStyle/>
          <a:p>
            <a:r>
              <a:rPr lang="en-US" b="1" dirty="0">
                <a:solidFill>
                  <a:srgbClr val="00B050"/>
                </a:solidFill>
                <a:effectLst>
                  <a:outerShdw blurRad="38100" dist="38100" dir="2700000" algn="tl">
                    <a:srgbClr val="000000">
                      <a:alpha val="43137"/>
                    </a:srgbClr>
                  </a:outerShdw>
                </a:effectLst>
                <a:latin typeface="Agency FB" panose="020B0503020202020204" pitchFamily="34" charset="0"/>
              </a:rPr>
              <a:t>√ </a:t>
            </a:r>
            <a:r>
              <a:rPr lang="en-US" sz="1600" b="0" i="1" dirty="0">
                <a:solidFill>
                  <a:srgbClr val="4D4D4D"/>
                </a:solidFill>
                <a:effectLst/>
                <a:latin typeface="ff-quadraat-web-pro"/>
              </a:rPr>
              <a:t>P&lt;0.001</a:t>
            </a:r>
            <a:endParaRPr lang="en-US" b="1" i="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72663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194631" y="573181"/>
            <a:ext cx="7805619" cy="1144921"/>
          </a:xfrm>
          <a:prstGeom prst="rect">
            <a:avLst/>
          </a:prstGeom>
          <a:noFill/>
          <a:ln w="9525">
            <a:noFill/>
            <a:miter lim="800000"/>
            <a:headEnd/>
            <a:tailEnd/>
          </a:ln>
        </p:spPr>
        <p:txBody>
          <a:bodyPr lIns="0" tIns="0" rIns="0" bIns="0"/>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1633" b="1" dirty="0">
                <a:solidFill>
                  <a:schemeClr val="accent6">
                    <a:lumMod val="75000"/>
                  </a:schemeClr>
                </a:solidFill>
                <a:latin typeface="Arial" charset="0"/>
              </a:rPr>
              <a:t>Original Article</a:t>
            </a:r>
            <a:r>
              <a:rPr lang="en-GB" sz="2540" b="1" dirty="0">
                <a:solidFill>
                  <a:schemeClr val="accent6">
                    <a:lumMod val="75000"/>
                  </a:schemeClr>
                </a:solidFill>
                <a:latin typeface="Arial" charset="0"/>
              </a:rPr>
              <a:t> </a:t>
            </a:r>
            <a:br>
              <a:rPr lang="en-GB" sz="2540" b="1" dirty="0">
                <a:latin typeface="Arial" charset="0"/>
              </a:rPr>
            </a:br>
            <a:r>
              <a:rPr lang="en-GB" sz="2540" b="1" dirty="0">
                <a:latin typeface="Arial" charset="0"/>
              </a:rPr>
              <a:t>Patient-Level Meta-Analysis of Low-Dose Hydrocortisone in Adults with Septic Shock</a:t>
            </a:r>
          </a:p>
        </p:txBody>
      </p:sp>
      <p:sp>
        <p:nvSpPr>
          <p:cNvPr id="3074" name="Text Box 2"/>
          <p:cNvSpPr txBox="1">
            <a:spLocks noChangeArrowheads="1"/>
          </p:cNvSpPr>
          <p:nvPr/>
        </p:nvSpPr>
        <p:spPr bwMode="auto">
          <a:xfrm>
            <a:off x="2194631" y="2049336"/>
            <a:ext cx="7805619" cy="2740607"/>
          </a:xfrm>
          <a:prstGeom prst="rect">
            <a:avLst/>
          </a:prstGeom>
          <a:noFill/>
          <a:ln w="9525">
            <a:noFill/>
            <a:miter lim="800000"/>
            <a:headEnd/>
            <a:tailEnd/>
          </a:ln>
        </p:spPr>
        <p:txBody>
          <a:bodyPr lIns="0" tIns="0" rIns="0" bIns="0"/>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1633" dirty="0" err="1">
                <a:latin typeface="Arial" charset="0"/>
              </a:rPr>
              <a:t>Romain Pirracchio, M.D., M.P.H., Ph.D., Djillali Annane, M.D., Ph.D., Andre K. Waschka, Ph.D., François Lamontagne, M.D., M.Sc., Yaseen M. Arabi, M.D., Pierre-Edouard Bollaert, M.D., Laurent Billot, M.D., Bin Du, M.D., Josef Briegel, M.D., Jeremy Cohen, M.D., Simon Finfer, M.D., Anthony Gordon, M.D., Naomi Hammond, R.N., M.P.H., Ph.D., Herve Hyvernat, M.D., Didier Keh, M.D., Yi Li, M.D., Ling Liu, M.D., Gianfranco Umberto Meduri, M.D., Liliana Mirea, M.D., John A. Myburgh, M.D., Charles L. Sprung, M.D., Ph.D., Neijla Tilouche, M.D., Surat Tongyoo, M.D., Balasubramanian Venkatesh, M.D., Ruiqiang Zheng, M.D., and Anthony Delaney, M.D., Ph.D.</a:t>
            </a:r>
            <a:endParaRPr lang="en-GB" sz="1633" dirty="0">
              <a:latin typeface="Arial" charset="0"/>
            </a:endParaRPr>
          </a:p>
        </p:txBody>
      </p:sp>
      <p:sp>
        <p:nvSpPr>
          <p:cNvPr id="3075" name="Text Box 3"/>
          <p:cNvSpPr txBox="1">
            <a:spLocks noChangeArrowheads="1"/>
          </p:cNvSpPr>
          <p:nvPr/>
        </p:nvSpPr>
        <p:spPr bwMode="auto">
          <a:xfrm>
            <a:off x="2193191" y="5118298"/>
            <a:ext cx="7805619" cy="731162"/>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1633" dirty="0">
                <a:latin typeface="Arial" charset="0"/>
              </a:rPr>
              <a:t>NEJM Evid</a:t>
            </a:r>
          </a:p>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1633" dirty="0">
                <a:latin typeface="Arial" charset="0"/>
              </a:rPr>
              <a:t>Volume 2(6):EVIDoa2300034</a:t>
            </a:r>
          </a:p>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1633" dirty="0">
                <a:latin typeface="Arial" charset="0"/>
              </a:rPr>
              <a:t>May 23, 2023</a:t>
            </a:r>
          </a:p>
        </p:txBody>
      </p:sp>
      <p:pic>
        <p:nvPicPr>
          <p:cNvPr id="3076" name="Picture 4"/>
          <p:cNvPicPr>
            <a:picLocks noChangeAspect="1" noChangeArrowheads="1"/>
          </p:cNvPicPr>
          <p:nvPr/>
        </p:nvPicPr>
        <p:blipFill>
          <a:blip r:embed="rId3" cstate="print"/>
          <a:srcRect/>
          <a:stretch>
            <a:fillRect/>
          </a:stretch>
        </p:blipFill>
        <p:spPr bwMode="auto">
          <a:xfrm>
            <a:off x="11222146" y="6420754"/>
            <a:ext cx="826419" cy="419316"/>
          </a:xfrm>
          <a:prstGeom prst="rect">
            <a:avLst/>
          </a:prstGeom>
          <a:noFill/>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04E820-E511-E56C-158E-925F7F6D3D96}"/>
              </a:ext>
            </a:extLst>
          </p:cNvPr>
          <p:cNvSpPr>
            <a:spLocks noGrp="1"/>
          </p:cNvSpPr>
          <p:nvPr>
            <p:ph type="title"/>
          </p:nvPr>
        </p:nvSpPr>
        <p:spPr/>
        <p:txBody>
          <a:bodyPr>
            <a:normAutofit fontScale="90000"/>
          </a:bodyPr>
          <a:lstStyle/>
          <a:p>
            <a:r>
              <a:rPr lang="en-US" b="1" i="0" dirty="0">
                <a:solidFill>
                  <a:srgbClr val="1A1A1A"/>
                </a:solidFill>
                <a:effectLst/>
                <a:latin typeface="OTNEJMScalaSansLF"/>
              </a:rPr>
              <a:t>Association between Steroid and 90-Day Mortality</a:t>
            </a:r>
            <a:endParaRPr lang="en-US" dirty="0"/>
          </a:p>
        </p:txBody>
      </p:sp>
      <p:pic>
        <p:nvPicPr>
          <p:cNvPr id="4" name="Picture 2">
            <a:extLst>
              <a:ext uri="{FF2B5EF4-FFF2-40B4-BE49-F238E27FC236}">
                <a16:creationId xmlns:a16="http://schemas.microsoft.com/office/drawing/2014/main" id="{806F88A1-83CA-9839-95D9-2BAF3514097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71987"/>
          <a:stretch/>
        </p:blipFill>
        <p:spPr bwMode="auto">
          <a:xfrm>
            <a:off x="393186" y="1972235"/>
            <a:ext cx="11472400" cy="36575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hlinkClick r:id="rId3" action="ppaction://hlinksldjump"/>
            <a:extLst>
              <a:ext uri="{FF2B5EF4-FFF2-40B4-BE49-F238E27FC236}">
                <a16:creationId xmlns:a16="http://schemas.microsoft.com/office/drawing/2014/main" id="{E127F601-4D37-6997-2FAA-13D9FF9DF8AA}"/>
              </a:ext>
            </a:extLst>
          </p:cNvPr>
          <p:cNvSpPr/>
          <p:nvPr/>
        </p:nvSpPr>
        <p:spPr>
          <a:xfrm>
            <a:off x="98612" y="6415795"/>
            <a:ext cx="11927133" cy="430306"/>
          </a:xfrm>
          <a:prstGeom prst="rect">
            <a:avLst/>
          </a:prstGeom>
          <a:solidFill>
            <a:srgbClr val="77A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5B1CC38-59AA-8174-0CDC-10C167E60785}"/>
              </a:ext>
            </a:extLst>
          </p:cNvPr>
          <p:cNvSpPr txBox="1"/>
          <p:nvPr/>
        </p:nvSpPr>
        <p:spPr>
          <a:xfrm>
            <a:off x="1423595" y="6334780"/>
            <a:ext cx="9344809" cy="523220"/>
          </a:xfrm>
          <a:prstGeom prst="rect">
            <a:avLst/>
          </a:prstGeom>
          <a:noFill/>
        </p:spPr>
        <p:txBody>
          <a:bodyPr wrap="square">
            <a:spAutoFit/>
          </a:bodyPr>
          <a:lstStyle/>
          <a:p>
            <a:pPr algn="ctr"/>
            <a:r>
              <a:rPr lang="en-US" sz="1400" b="0" i="0" dirty="0" err="1">
                <a:solidFill>
                  <a:schemeClr val="bg1"/>
                </a:solidFill>
                <a:effectLst/>
                <a:latin typeface="Lyon Text Web"/>
              </a:rPr>
              <a:t>Pirracchio</a:t>
            </a:r>
            <a:r>
              <a:rPr lang="en-US" sz="1400" b="0" i="0" dirty="0">
                <a:solidFill>
                  <a:schemeClr val="bg1"/>
                </a:solidFill>
                <a:effectLst/>
                <a:latin typeface="Lyon Text Web"/>
              </a:rPr>
              <a:t> R, </a:t>
            </a:r>
            <a:r>
              <a:rPr lang="en-US" sz="1400" b="0" i="0" dirty="0" err="1">
                <a:solidFill>
                  <a:schemeClr val="bg1"/>
                </a:solidFill>
                <a:effectLst/>
                <a:latin typeface="Lyon Text Web"/>
              </a:rPr>
              <a:t>Annane</a:t>
            </a:r>
            <a:r>
              <a:rPr lang="en-US" sz="1400" b="0" i="0" dirty="0">
                <a:solidFill>
                  <a:schemeClr val="bg1"/>
                </a:solidFill>
                <a:effectLst/>
                <a:latin typeface="Lyon Text Web"/>
              </a:rPr>
              <a:t> D, </a:t>
            </a:r>
            <a:r>
              <a:rPr lang="en-US" sz="1400" b="0" i="0" dirty="0" err="1">
                <a:solidFill>
                  <a:schemeClr val="bg1"/>
                </a:solidFill>
                <a:effectLst/>
                <a:latin typeface="Lyon Text Web"/>
              </a:rPr>
              <a:t>Waschka</a:t>
            </a:r>
            <a:r>
              <a:rPr lang="en-US" sz="1400" b="0" i="0" dirty="0">
                <a:solidFill>
                  <a:schemeClr val="bg1"/>
                </a:solidFill>
                <a:effectLst/>
                <a:latin typeface="Lyon Text Web"/>
              </a:rPr>
              <a:t> AK, et al. Patient-level meta-analysis of low-dose hydrocortisone in adults with septic shock. </a:t>
            </a:r>
            <a:r>
              <a:rPr lang="en-US" sz="1400" b="0" i="1" dirty="0">
                <a:solidFill>
                  <a:schemeClr val="bg1"/>
                </a:solidFill>
                <a:effectLst/>
                <a:latin typeface="Lyon Text Web"/>
              </a:rPr>
              <a:t>NEJM Evid</a:t>
            </a:r>
            <a:r>
              <a:rPr lang="en-US" sz="1400" b="0" i="0" dirty="0">
                <a:solidFill>
                  <a:schemeClr val="bg1"/>
                </a:solidFill>
                <a:effectLst/>
                <a:latin typeface="Lyon Text Web"/>
              </a:rPr>
              <a:t> 2023;2(6).</a:t>
            </a:r>
            <a:endParaRPr lang="en-US" sz="1400" dirty="0">
              <a:solidFill>
                <a:schemeClr val="bg1"/>
              </a:solidFill>
            </a:endParaRPr>
          </a:p>
        </p:txBody>
      </p:sp>
      <p:sp>
        <p:nvSpPr>
          <p:cNvPr id="7" name="Rectangle 6">
            <a:extLst>
              <a:ext uri="{FF2B5EF4-FFF2-40B4-BE49-F238E27FC236}">
                <a16:creationId xmlns:a16="http://schemas.microsoft.com/office/drawing/2014/main" id="{E452102B-C5FB-6915-F2AB-607333060557}"/>
              </a:ext>
            </a:extLst>
          </p:cNvPr>
          <p:cNvSpPr/>
          <p:nvPr/>
        </p:nvSpPr>
        <p:spPr>
          <a:xfrm>
            <a:off x="645459" y="2823882"/>
            <a:ext cx="10919012" cy="233083"/>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a:extLst>
              <a:ext uri="{FF2B5EF4-FFF2-40B4-BE49-F238E27FC236}">
                <a16:creationId xmlns:a16="http://schemas.microsoft.com/office/drawing/2014/main" id="{651FA22C-F854-D680-3FC6-B6FD474BC718}"/>
              </a:ext>
            </a:extLst>
          </p:cNvPr>
          <p:cNvPicPr>
            <a:picLocks noChangeAspect="1" noChangeArrowheads="1"/>
          </p:cNvPicPr>
          <p:nvPr/>
        </p:nvPicPr>
        <p:blipFill>
          <a:blip r:embed="rId4" cstate="print"/>
          <a:srcRect/>
          <a:stretch>
            <a:fillRect/>
          </a:stretch>
        </p:blipFill>
        <p:spPr bwMode="auto">
          <a:xfrm>
            <a:off x="11222146" y="6420754"/>
            <a:ext cx="826419" cy="419316"/>
          </a:xfrm>
          <a:prstGeom prst="rect">
            <a:avLst/>
          </a:prstGeom>
          <a:noFill/>
        </p:spPr>
      </p:pic>
    </p:spTree>
    <p:extLst>
      <p:ext uri="{BB962C8B-B14F-4D97-AF65-F5344CB8AC3E}">
        <p14:creationId xmlns:p14="http://schemas.microsoft.com/office/powerpoint/2010/main" val="31568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2866760" y="5972308"/>
            <a:ext cx="6438320" cy="162609"/>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656722" algn="l"/>
                <a:tab pos="1313444" algn="l"/>
                <a:tab pos="1970166" algn="l"/>
                <a:tab pos="2626888" algn="l"/>
                <a:tab pos="3283610" algn="l"/>
              </a:tabLst>
            </a:pPr>
            <a:r>
              <a:rPr lang="en-GB" sz="1089" b="1">
                <a:solidFill>
                  <a:srgbClr val="FFFFFF"/>
                </a:solidFill>
                <a:latin typeface="Arial" charset="0"/>
              </a:rPr>
              <a:t>Pirracchio R et al. NEJM Evid2023;2:EVIDoa2300034</a:t>
            </a:r>
            <a:endParaRPr lang="en-GB" sz="1089" b="1" dirty="0">
              <a:solidFill>
                <a:srgbClr val="FFFFFF"/>
              </a:solidFill>
              <a:latin typeface="Arial" charset="0"/>
            </a:endParaRPr>
          </a:p>
        </p:txBody>
      </p:sp>
      <p:pic>
        <p:nvPicPr>
          <p:cNvPr id="6" name="Picture 5" descr="Image"/>
          <p:cNvPicPr>
            <a:picLocks noChangeAspect="1"/>
          </p:cNvPicPr>
          <p:nvPr/>
        </p:nvPicPr>
        <p:blipFill>
          <a:blip r:embed="rId3" cstate="print"/>
          <a:stretch>
            <a:fillRect/>
          </a:stretch>
        </p:blipFill>
        <p:spPr>
          <a:xfrm>
            <a:off x="1954306" y="14401"/>
            <a:ext cx="8157882" cy="6306476"/>
          </a:xfrm>
          <a:prstGeom prst="rect">
            <a:avLst/>
          </a:prstGeom>
        </p:spPr>
      </p:pic>
      <p:sp>
        <p:nvSpPr>
          <p:cNvPr id="8" name="Rectangle 7">
            <a:hlinkClick r:id="rId4" action="ppaction://hlinksldjump"/>
            <a:extLst>
              <a:ext uri="{FF2B5EF4-FFF2-40B4-BE49-F238E27FC236}">
                <a16:creationId xmlns:a16="http://schemas.microsoft.com/office/drawing/2014/main" id="{42CFB6F0-2465-902B-91F8-85DB591C65BD}"/>
              </a:ext>
            </a:extLst>
          </p:cNvPr>
          <p:cNvSpPr/>
          <p:nvPr/>
        </p:nvSpPr>
        <p:spPr>
          <a:xfrm>
            <a:off x="98612" y="6415795"/>
            <a:ext cx="11927133" cy="430306"/>
          </a:xfrm>
          <a:prstGeom prst="rect">
            <a:avLst/>
          </a:prstGeom>
          <a:solidFill>
            <a:srgbClr val="77A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8783233-F7F8-2F54-B1C8-768B31EDCB00}"/>
              </a:ext>
            </a:extLst>
          </p:cNvPr>
          <p:cNvSpPr/>
          <p:nvPr/>
        </p:nvSpPr>
        <p:spPr>
          <a:xfrm>
            <a:off x="2169458" y="3137647"/>
            <a:ext cx="6051178" cy="162609"/>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4" action="ppaction://hlinksldjump"/>
            <a:extLst>
              <a:ext uri="{FF2B5EF4-FFF2-40B4-BE49-F238E27FC236}">
                <a16:creationId xmlns:a16="http://schemas.microsoft.com/office/drawing/2014/main" id="{A46B2A2A-0A9E-73E2-265F-1191E7B3CE58}"/>
              </a:ext>
            </a:extLst>
          </p:cNvPr>
          <p:cNvSpPr/>
          <p:nvPr/>
        </p:nvSpPr>
        <p:spPr>
          <a:xfrm>
            <a:off x="1" y="6394929"/>
            <a:ext cx="12192000" cy="430306"/>
          </a:xfrm>
          <a:prstGeom prst="rect">
            <a:avLst/>
          </a:prstGeom>
          <a:solidFill>
            <a:srgbClr val="77A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44C39AE-3813-3CF6-04CA-C5C525B1A063}"/>
              </a:ext>
            </a:extLst>
          </p:cNvPr>
          <p:cNvSpPr txBox="1"/>
          <p:nvPr/>
        </p:nvSpPr>
        <p:spPr>
          <a:xfrm>
            <a:off x="1575995" y="6361677"/>
            <a:ext cx="9344809" cy="523220"/>
          </a:xfrm>
          <a:prstGeom prst="rect">
            <a:avLst/>
          </a:prstGeom>
          <a:noFill/>
        </p:spPr>
        <p:txBody>
          <a:bodyPr wrap="square">
            <a:spAutoFit/>
          </a:bodyPr>
          <a:lstStyle/>
          <a:p>
            <a:pPr algn="ctr"/>
            <a:r>
              <a:rPr lang="en-US" sz="1400" b="0" i="0" dirty="0" err="1">
                <a:solidFill>
                  <a:schemeClr val="bg1"/>
                </a:solidFill>
                <a:effectLst/>
                <a:latin typeface="Lyon Text Web"/>
              </a:rPr>
              <a:t>Pirracchio</a:t>
            </a:r>
            <a:r>
              <a:rPr lang="en-US" sz="1400" b="0" i="0" dirty="0">
                <a:solidFill>
                  <a:schemeClr val="bg1"/>
                </a:solidFill>
                <a:effectLst/>
                <a:latin typeface="Lyon Text Web"/>
              </a:rPr>
              <a:t> R, </a:t>
            </a:r>
            <a:r>
              <a:rPr lang="en-US" sz="1400" b="0" i="0" dirty="0" err="1">
                <a:solidFill>
                  <a:schemeClr val="bg1"/>
                </a:solidFill>
                <a:effectLst/>
                <a:latin typeface="Lyon Text Web"/>
              </a:rPr>
              <a:t>Annane</a:t>
            </a:r>
            <a:r>
              <a:rPr lang="en-US" sz="1400" b="0" i="0" dirty="0">
                <a:solidFill>
                  <a:schemeClr val="bg1"/>
                </a:solidFill>
                <a:effectLst/>
                <a:latin typeface="Lyon Text Web"/>
              </a:rPr>
              <a:t> D, </a:t>
            </a:r>
            <a:r>
              <a:rPr lang="en-US" sz="1400" b="0" i="0" dirty="0" err="1">
                <a:solidFill>
                  <a:schemeClr val="bg1"/>
                </a:solidFill>
                <a:effectLst/>
                <a:latin typeface="Lyon Text Web"/>
              </a:rPr>
              <a:t>Waschka</a:t>
            </a:r>
            <a:r>
              <a:rPr lang="en-US" sz="1400" b="0" i="0" dirty="0">
                <a:solidFill>
                  <a:schemeClr val="bg1"/>
                </a:solidFill>
                <a:effectLst/>
                <a:latin typeface="Lyon Text Web"/>
              </a:rPr>
              <a:t> AK, et al. Patient-level meta-analysis of low-dose hydrocortisone in adults with septic shock. </a:t>
            </a:r>
            <a:r>
              <a:rPr lang="en-US" sz="1400" b="0" i="1" dirty="0">
                <a:solidFill>
                  <a:schemeClr val="bg1"/>
                </a:solidFill>
                <a:effectLst/>
                <a:latin typeface="Lyon Text Web"/>
              </a:rPr>
              <a:t>NEJM Evid</a:t>
            </a:r>
            <a:r>
              <a:rPr lang="en-US" sz="1400" b="0" i="0" dirty="0">
                <a:solidFill>
                  <a:schemeClr val="bg1"/>
                </a:solidFill>
                <a:effectLst/>
                <a:latin typeface="Lyon Text Web"/>
              </a:rPr>
              <a:t> 2023;2(6).</a:t>
            </a:r>
            <a:endParaRPr lang="en-US" sz="1400" dirty="0">
              <a:solidFill>
                <a:schemeClr val="bg1"/>
              </a:solidFill>
            </a:endParaRPr>
          </a:p>
        </p:txBody>
      </p:sp>
      <p:pic>
        <p:nvPicPr>
          <p:cNvPr id="7" name="Picture 4">
            <a:extLst>
              <a:ext uri="{FF2B5EF4-FFF2-40B4-BE49-F238E27FC236}">
                <a16:creationId xmlns:a16="http://schemas.microsoft.com/office/drawing/2014/main" id="{1C083599-EF7C-A583-49EC-A6BA41AF44BD}"/>
              </a:ext>
            </a:extLst>
          </p:cNvPr>
          <p:cNvPicPr>
            <a:picLocks noChangeAspect="1" noChangeArrowheads="1"/>
          </p:cNvPicPr>
          <p:nvPr/>
        </p:nvPicPr>
        <p:blipFill>
          <a:blip r:embed="rId5" cstate="print"/>
          <a:srcRect/>
          <a:stretch>
            <a:fillRect/>
          </a:stretch>
        </p:blipFill>
        <p:spPr bwMode="auto">
          <a:xfrm>
            <a:off x="11374546" y="6447651"/>
            <a:ext cx="826419" cy="419316"/>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2B03F-E137-FDD4-A820-A0CFF00663CF}"/>
              </a:ext>
            </a:extLst>
          </p:cNvPr>
          <p:cNvSpPr>
            <a:spLocks noGrp="1"/>
          </p:cNvSpPr>
          <p:nvPr>
            <p:ph type="title"/>
          </p:nvPr>
        </p:nvSpPr>
        <p:spPr/>
        <p:txBody>
          <a:bodyPr>
            <a:normAutofit fontScale="90000"/>
          </a:bodyPr>
          <a:lstStyle/>
          <a:p>
            <a:r>
              <a:rPr lang="en-US" b="1" i="0" dirty="0">
                <a:solidFill>
                  <a:srgbClr val="232323"/>
                </a:solidFill>
                <a:effectLst/>
                <a:latin typeface="Noto Sans" panose="020B0502040504020204" pitchFamily="34" charset="0"/>
              </a:rPr>
              <a:t>Should Adrenal Reserve be Assessed?</a:t>
            </a:r>
            <a:endParaRPr lang="en-US" dirty="0"/>
          </a:p>
        </p:txBody>
      </p:sp>
      <p:graphicFrame>
        <p:nvGraphicFramePr>
          <p:cNvPr id="3" name="Diagram 2">
            <a:extLst>
              <a:ext uri="{FF2B5EF4-FFF2-40B4-BE49-F238E27FC236}">
                <a16:creationId xmlns:a16="http://schemas.microsoft.com/office/drawing/2014/main" id="{AA284B6B-0E83-E891-5186-1F8CFF12DC90}"/>
              </a:ext>
            </a:extLst>
          </p:cNvPr>
          <p:cNvGraphicFramePr/>
          <p:nvPr>
            <p:extLst>
              <p:ext uri="{D42A27DB-BD31-4B8C-83A1-F6EECF244321}">
                <p14:modId xmlns:p14="http://schemas.microsoft.com/office/powerpoint/2010/main" val="250325257"/>
              </p:ext>
            </p:extLst>
          </p:nvPr>
        </p:nvGraphicFramePr>
        <p:xfrm>
          <a:off x="2032000" y="1712260"/>
          <a:ext cx="8128000" cy="27700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86778D0E-29A0-CD53-67BE-BF0E4F652820}"/>
              </a:ext>
            </a:extLst>
          </p:cNvPr>
          <p:cNvSpPr txBox="1"/>
          <p:nvPr/>
        </p:nvSpPr>
        <p:spPr>
          <a:xfrm>
            <a:off x="3048000" y="4766114"/>
            <a:ext cx="6096000" cy="369332"/>
          </a:xfrm>
          <a:prstGeom prst="rect">
            <a:avLst/>
          </a:prstGeom>
          <a:noFill/>
        </p:spPr>
        <p:txBody>
          <a:bodyPr wrap="square">
            <a:spAutoFit/>
          </a:bodyPr>
          <a:lstStyle/>
          <a:p>
            <a:pPr algn="ctr"/>
            <a:r>
              <a:rPr lang="en-US" b="1" dirty="0">
                <a:solidFill>
                  <a:srgbClr val="232323"/>
                </a:solidFill>
                <a:latin typeface="Noto Sans" panose="020B0502040504020204" pitchFamily="34" charset="0"/>
              </a:rPr>
              <a:t>U</a:t>
            </a:r>
            <a:r>
              <a:rPr lang="en-US" b="1" i="0" dirty="0">
                <a:solidFill>
                  <a:srgbClr val="232323"/>
                </a:solidFill>
                <a:effectLst/>
                <a:latin typeface="Noto Sans" panose="020B0502040504020204" pitchFamily="34" charset="0"/>
              </a:rPr>
              <a:t>nreliable in critically ill patients</a:t>
            </a:r>
            <a:endParaRPr lang="en-US" b="1" dirty="0"/>
          </a:p>
        </p:txBody>
      </p:sp>
      <p:sp>
        <p:nvSpPr>
          <p:cNvPr id="6" name="TextBox 5">
            <a:extLst>
              <a:ext uri="{FF2B5EF4-FFF2-40B4-BE49-F238E27FC236}">
                <a16:creationId xmlns:a16="http://schemas.microsoft.com/office/drawing/2014/main" id="{F114615C-64E1-30EC-1CCA-0431A01435CC}"/>
              </a:ext>
            </a:extLst>
          </p:cNvPr>
          <p:cNvSpPr txBox="1"/>
          <p:nvPr/>
        </p:nvSpPr>
        <p:spPr>
          <a:xfrm>
            <a:off x="2357718" y="5135446"/>
            <a:ext cx="7476565" cy="646331"/>
          </a:xfrm>
          <a:prstGeom prst="rect">
            <a:avLst/>
          </a:prstGeom>
          <a:noFill/>
        </p:spPr>
        <p:txBody>
          <a:bodyPr wrap="square">
            <a:spAutoFit/>
          </a:bodyPr>
          <a:lstStyle/>
          <a:p>
            <a:pPr algn="ctr"/>
            <a:r>
              <a:rPr lang="en-US" dirty="0">
                <a:solidFill>
                  <a:srgbClr val="232323"/>
                </a:solidFill>
                <a:latin typeface="Noto Sans" panose="020B0502040504020204" pitchFamily="34" charset="0"/>
              </a:rPr>
              <a:t>F</a:t>
            </a:r>
            <a:r>
              <a:rPr lang="en-US" b="0" i="0" dirty="0">
                <a:solidFill>
                  <a:srgbClr val="232323"/>
                </a:solidFill>
                <a:effectLst/>
                <a:latin typeface="Noto Sans" panose="020B0502040504020204" pitchFamily="34" charset="0"/>
              </a:rPr>
              <a:t>ailed to consistently identify patients with septic shock who benefit from glucocorticoid use in major RCTs</a:t>
            </a:r>
            <a:endParaRPr lang="en-US" b="1" dirty="0"/>
          </a:p>
        </p:txBody>
      </p:sp>
      <p:sp>
        <p:nvSpPr>
          <p:cNvPr id="7" name="TextBox 6">
            <a:extLst>
              <a:ext uri="{FF2B5EF4-FFF2-40B4-BE49-F238E27FC236}">
                <a16:creationId xmlns:a16="http://schemas.microsoft.com/office/drawing/2014/main" id="{16E637C3-FC38-BDC3-8516-BF38D05BF1E8}"/>
              </a:ext>
            </a:extLst>
          </p:cNvPr>
          <p:cNvSpPr txBox="1"/>
          <p:nvPr/>
        </p:nvSpPr>
        <p:spPr>
          <a:xfrm>
            <a:off x="138056" y="6020304"/>
            <a:ext cx="7476565" cy="261610"/>
          </a:xfrm>
          <a:prstGeom prst="rect">
            <a:avLst/>
          </a:prstGeom>
          <a:noFill/>
        </p:spPr>
        <p:txBody>
          <a:bodyPr wrap="square">
            <a:spAutoFit/>
          </a:bodyPr>
          <a:lstStyle/>
          <a:p>
            <a:r>
              <a:rPr lang="en-US" sz="1100" b="0" i="0" dirty="0">
                <a:solidFill>
                  <a:srgbClr val="232323"/>
                </a:solidFill>
                <a:effectLst/>
                <a:latin typeface="Noto Sans" panose="020B0502040504020204" pitchFamily="34" charset="0"/>
              </a:rPr>
              <a:t>*Studies using high-dose ACTH stimulation (250 mcg cosyntropin) have yielded variable results in septic shock</a:t>
            </a:r>
            <a:endParaRPr lang="en-US" sz="1100" b="1" dirty="0"/>
          </a:p>
        </p:txBody>
      </p:sp>
      <p:sp>
        <p:nvSpPr>
          <p:cNvPr id="9" name="Rectangle 8">
            <a:hlinkClick r:id="rId7" action="ppaction://hlinksldjump"/>
            <a:extLst>
              <a:ext uri="{FF2B5EF4-FFF2-40B4-BE49-F238E27FC236}">
                <a16:creationId xmlns:a16="http://schemas.microsoft.com/office/drawing/2014/main" id="{EFB5947B-B7C6-8ED0-1E6F-5E92AF3076EC}"/>
              </a:ext>
            </a:extLst>
          </p:cNvPr>
          <p:cNvSpPr/>
          <p:nvPr/>
        </p:nvSpPr>
        <p:spPr>
          <a:xfrm>
            <a:off x="775039" y="6415795"/>
            <a:ext cx="11250706" cy="430306"/>
          </a:xfrm>
          <a:prstGeom prst="rect">
            <a:avLst/>
          </a:prstGeom>
          <a:solidFill>
            <a:srgbClr val="77A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622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hlinkClick r:id="rId3" action="ppaction://hlinksldjump"/>
            <a:extLst>
              <a:ext uri="{FF2B5EF4-FFF2-40B4-BE49-F238E27FC236}">
                <a16:creationId xmlns:a16="http://schemas.microsoft.com/office/drawing/2014/main" id="{8158DFA8-7D36-7839-B3C3-39A3A74F73D2}"/>
              </a:ext>
            </a:extLst>
          </p:cNvPr>
          <p:cNvSpPr/>
          <p:nvPr/>
        </p:nvSpPr>
        <p:spPr>
          <a:xfrm>
            <a:off x="775039" y="6415795"/>
            <a:ext cx="11250706" cy="430306"/>
          </a:xfrm>
          <a:prstGeom prst="rect">
            <a:avLst/>
          </a:prstGeom>
          <a:solidFill>
            <a:srgbClr val="77A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2"/>
          <p:cNvSpPr>
            <a:spLocks noGrp="1"/>
          </p:cNvSpPr>
          <p:nvPr>
            <p:ph type="ftr" sz="quarter" idx="11"/>
          </p:nvPr>
        </p:nvSpPr>
        <p:spPr>
          <a:xfrm>
            <a:off x="1096963" y="6457390"/>
            <a:ext cx="8443912" cy="365125"/>
          </a:xfrm>
        </p:spPr>
        <p:txBody>
          <a:bodyPr/>
          <a:lstStyle/>
          <a:p>
            <a:pPr algn="ctr"/>
            <a:r>
              <a:rPr lang="en-US" dirty="0"/>
              <a:t>Charles L. Sprung, et al. N </a:t>
            </a:r>
            <a:r>
              <a:rPr lang="en-US" dirty="0" err="1"/>
              <a:t>Engl</a:t>
            </a:r>
            <a:r>
              <a:rPr lang="en-US" dirty="0"/>
              <a:t> J Med 2008;358:111-24</a:t>
            </a:r>
          </a:p>
        </p:txBody>
      </p:sp>
      <p:sp>
        <p:nvSpPr>
          <p:cNvPr id="4" name="Title 3"/>
          <p:cNvSpPr>
            <a:spLocks noGrp="1"/>
          </p:cNvSpPr>
          <p:nvPr>
            <p:ph type="title"/>
          </p:nvPr>
        </p:nvSpPr>
        <p:spPr>
          <a:xfrm>
            <a:off x="1097280" y="207094"/>
            <a:ext cx="10058400" cy="985530"/>
          </a:xfrm>
        </p:spPr>
        <p:txBody>
          <a:bodyPr>
            <a:normAutofit/>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4400" b="1" i="0" kern="1200" dirty="0">
                <a:solidFill>
                  <a:srgbClr val="00B0F0"/>
                </a:solidFill>
                <a:latin typeface="+mn-lt"/>
                <a:ea typeface="+mn-ea"/>
                <a:cs typeface="+mn-cs"/>
              </a:rPr>
              <a:t>CORTICUS Trial</a:t>
            </a:r>
            <a:endParaRPr lang="en-US" sz="4400" b="1" i="0" dirty="0">
              <a:solidFill>
                <a:srgbClr val="00B0F0"/>
              </a:solidFill>
              <a:sym typeface="Palatino" charset="0"/>
            </a:endParaRPr>
          </a:p>
        </p:txBody>
      </p:sp>
      <p:pic>
        <p:nvPicPr>
          <p:cNvPr id="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7032" y="6446711"/>
            <a:ext cx="2455489" cy="3781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8"/>
          <p:cNvSpPr/>
          <p:nvPr/>
        </p:nvSpPr>
        <p:spPr>
          <a:xfrm>
            <a:off x="10942804" y="5104838"/>
            <a:ext cx="1059717" cy="1070421"/>
          </a:xfrm>
          <a:prstGeom prst="rect">
            <a:avLst/>
          </a:prstGeom>
          <a:blipFill rotWithShape="1">
            <a:blip r:embed="rId5">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pic>
        <p:nvPicPr>
          <p:cNvPr id="29698" name="Picture 2" descr="http://store.mcguff.com/Images/Images550/001036%20Solu-Cortef%20(Hydrocortisone%20Sodium%20Succinate),%20Add-O-Vial,%20100mgVial,%20SDV,%20Vial%20McGuffMedical.com.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90325" y="4894289"/>
            <a:ext cx="1001645" cy="12809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214" y="2026215"/>
            <a:ext cx="5030971" cy="2743200"/>
          </a:xfrm>
          <a:prstGeom prst="rect">
            <a:avLst/>
          </a:prstGeom>
          <a:ln w="28575">
            <a:solidFill>
              <a:srgbClr val="00B0F0"/>
            </a:solidFill>
          </a:ln>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59835" y="2026216"/>
            <a:ext cx="5047521" cy="2743200"/>
          </a:xfrm>
          <a:prstGeom prst="rect">
            <a:avLst/>
          </a:prstGeom>
          <a:ln w="28575">
            <a:solidFill>
              <a:srgbClr val="00B0F0"/>
            </a:solidFill>
          </a:ln>
        </p:spPr>
      </p:pic>
      <p:sp>
        <p:nvSpPr>
          <p:cNvPr id="13" name="TextBox 12"/>
          <p:cNvSpPr txBox="1"/>
          <p:nvPr/>
        </p:nvSpPr>
        <p:spPr>
          <a:xfrm>
            <a:off x="1441853" y="4999504"/>
            <a:ext cx="4261905" cy="369332"/>
          </a:xfrm>
          <a:prstGeom prst="rect">
            <a:avLst/>
          </a:prstGeom>
          <a:solidFill>
            <a:srgbClr val="80C062"/>
          </a:solidFill>
          <a:ln w="28575">
            <a:solidFill>
              <a:schemeClr val="accent2"/>
            </a:solidFill>
          </a:ln>
        </p:spPr>
        <p:txBody>
          <a:bodyPr wrap="square" rtlCol="0">
            <a:spAutoFit/>
          </a:bodyPr>
          <a:lstStyle/>
          <a:p>
            <a:pPr algn="ctr"/>
            <a:r>
              <a:rPr lang="en-US" dirty="0">
                <a:solidFill>
                  <a:schemeClr val="bg1"/>
                </a:solidFill>
              </a:rPr>
              <a:t>28-day mortality: </a:t>
            </a:r>
            <a:r>
              <a:rPr lang="en-US" b="1" dirty="0">
                <a:solidFill>
                  <a:schemeClr val="bg1"/>
                </a:solidFill>
              </a:rPr>
              <a:t>39.2</a:t>
            </a:r>
            <a:r>
              <a:rPr lang="en-US" dirty="0">
                <a:solidFill>
                  <a:schemeClr val="bg1"/>
                </a:solidFill>
              </a:rPr>
              <a:t>% vs </a:t>
            </a:r>
            <a:r>
              <a:rPr lang="en-US" b="1" dirty="0">
                <a:solidFill>
                  <a:schemeClr val="bg1"/>
                </a:solidFill>
              </a:rPr>
              <a:t>36.1</a:t>
            </a:r>
            <a:r>
              <a:rPr lang="en-US" dirty="0">
                <a:solidFill>
                  <a:schemeClr val="bg1"/>
                </a:solidFill>
              </a:rPr>
              <a:t>% , P = 0.69</a:t>
            </a:r>
          </a:p>
        </p:txBody>
      </p:sp>
      <p:sp>
        <p:nvSpPr>
          <p:cNvPr id="14" name="TextBox 13"/>
          <p:cNvSpPr txBox="1"/>
          <p:nvPr/>
        </p:nvSpPr>
        <p:spPr>
          <a:xfrm>
            <a:off x="6521635" y="4999504"/>
            <a:ext cx="4359030" cy="369332"/>
          </a:xfrm>
          <a:prstGeom prst="rect">
            <a:avLst/>
          </a:prstGeom>
          <a:solidFill>
            <a:srgbClr val="80C062"/>
          </a:solidFill>
          <a:ln w="28575">
            <a:solidFill>
              <a:schemeClr val="accent2"/>
            </a:solidFill>
          </a:ln>
        </p:spPr>
        <p:txBody>
          <a:bodyPr wrap="square" rtlCol="0">
            <a:spAutoFit/>
          </a:bodyPr>
          <a:lstStyle/>
          <a:p>
            <a:pPr algn="ctr"/>
            <a:r>
              <a:rPr lang="en-US" dirty="0">
                <a:solidFill>
                  <a:schemeClr val="bg1"/>
                </a:solidFill>
              </a:rPr>
              <a:t>28-day mortality: </a:t>
            </a:r>
            <a:r>
              <a:rPr lang="en-US" b="1" dirty="0">
                <a:solidFill>
                  <a:schemeClr val="bg1"/>
                </a:solidFill>
              </a:rPr>
              <a:t>28.8%  vs 28.7% </a:t>
            </a:r>
            <a:r>
              <a:rPr lang="en-US" dirty="0">
                <a:solidFill>
                  <a:schemeClr val="bg1"/>
                </a:solidFill>
              </a:rPr>
              <a:t>, P = 1.00</a:t>
            </a:r>
          </a:p>
        </p:txBody>
      </p:sp>
    </p:spTree>
    <p:extLst>
      <p:ext uri="{BB962C8B-B14F-4D97-AF65-F5344CB8AC3E}">
        <p14:creationId xmlns:p14="http://schemas.microsoft.com/office/powerpoint/2010/main" val="871746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0D489B-53E1-E894-9428-A29A2566D876}"/>
              </a:ext>
            </a:extLst>
          </p:cNvPr>
          <p:cNvPicPr>
            <a:picLocks noChangeAspect="1"/>
          </p:cNvPicPr>
          <p:nvPr/>
        </p:nvPicPr>
        <p:blipFill>
          <a:blip r:embed="rId2"/>
          <a:stretch>
            <a:fillRect/>
          </a:stretch>
        </p:blipFill>
        <p:spPr>
          <a:xfrm>
            <a:off x="3498825" y="0"/>
            <a:ext cx="5194350" cy="6386611"/>
          </a:xfrm>
          <a:prstGeom prst="rect">
            <a:avLst/>
          </a:prstGeom>
        </p:spPr>
      </p:pic>
    </p:spTree>
    <p:extLst>
      <p:ext uri="{BB962C8B-B14F-4D97-AF65-F5344CB8AC3E}">
        <p14:creationId xmlns:p14="http://schemas.microsoft.com/office/powerpoint/2010/main" val="3090824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6784F8-4C1F-41D6-AEE2-4B0C1E7930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83473" y="1345581"/>
            <a:ext cx="8919551" cy="3427142"/>
          </a:xfrm>
          <a:prstGeom prst="rect">
            <a:avLst/>
          </a:prstGeom>
        </p:spPr>
      </p:pic>
      <p:pic>
        <p:nvPicPr>
          <p:cNvPr id="6" name="Picture 2" descr="Journal of the American Medical Association (JAMA) | Mark S. Gold, M.D. -  Renowned Addiction Medicine Expert, Speaker, Author, Professor &amp; Researcher">
            <a:extLst>
              <a:ext uri="{FF2B5EF4-FFF2-40B4-BE49-F238E27FC236}">
                <a16:creationId xmlns:a16="http://schemas.microsoft.com/office/drawing/2014/main" id="{11E00701-F7F3-461C-A5E7-A1905A1A1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98" y="5437882"/>
            <a:ext cx="1256420" cy="8753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searchers Look at the Coagulation Pathways for Their Next Treatment for  Severe Sepsis">
            <a:extLst>
              <a:ext uri="{FF2B5EF4-FFF2-40B4-BE49-F238E27FC236}">
                <a16:creationId xmlns:a16="http://schemas.microsoft.com/office/drawing/2014/main" id="{65189DC0-CE40-42AA-BCC7-DF9E925F20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1983" y="5205480"/>
            <a:ext cx="1452381" cy="1034822"/>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2">
            <a:extLst>
              <a:ext uri="{FF2B5EF4-FFF2-40B4-BE49-F238E27FC236}">
                <a16:creationId xmlns:a16="http://schemas.microsoft.com/office/drawing/2014/main" id="{731FC56D-A953-4650-96FE-70E0868D8164}"/>
              </a:ext>
            </a:extLst>
          </p:cNvPr>
          <p:cNvSpPr>
            <a:spLocks noGrp="1"/>
          </p:cNvSpPr>
          <p:nvPr>
            <p:ph type="ftr" sz="quarter" idx="11"/>
          </p:nvPr>
        </p:nvSpPr>
        <p:spPr>
          <a:xfrm>
            <a:off x="1873976" y="6458255"/>
            <a:ext cx="8444049" cy="365125"/>
          </a:xfrm>
        </p:spPr>
        <p:txBody>
          <a:bodyPr/>
          <a:lstStyle/>
          <a:p>
            <a:pPr algn="ctr"/>
            <a:r>
              <a:rPr lang="en-US" sz="1400" b="0" i="0" dirty="0" err="1">
                <a:effectLst/>
                <a:latin typeface="Guardian TextSans Web"/>
              </a:rPr>
              <a:t>Keh</a:t>
            </a:r>
            <a:r>
              <a:rPr lang="en-US" sz="1400" b="0" i="0" dirty="0">
                <a:effectLst/>
                <a:latin typeface="Guardian TextSans Web"/>
              </a:rPr>
              <a:t> D, et al. </a:t>
            </a:r>
            <a:r>
              <a:rPr lang="en-US" sz="1400" b="0" i="1" dirty="0">
                <a:effectLst/>
                <a:latin typeface="Guardian TextSans Web"/>
              </a:rPr>
              <a:t>JAMA.</a:t>
            </a:r>
            <a:r>
              <a:rPr lang="en-US" sz="1400" b="0" i="0" dirty="0">
                <a:effectLst/>
                <a:latin typeface="Guardian TextSans Web"/>
              </a:rPr>
              <a:t> 2016;316(17):1775–1785</a:t>
            </a:r>
            <a:endParaRPr lang="en-US" sz="1000" dirty="0"/>
          </a:p>
        </p:txBody>
      </p:sp>
    </p:spTree>
    <p:extLst>
      <p:ext uri="{BB962C8B-B14F-4D97-AF65-F5344CB8AC3E}">
        <p14:creationId xmlns:p14="http://schemas.microsoft.com/office/powerpoint/2010/main" val="3561320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922658F5-FB9C-18E0-D799-0F47D9FB2E61}"/>
              </a:ext>
            </a:extLst>
          </p:cNvPr>
          <p:cNvSpPr/>
          <p:nvPr/>
        </p:nvSpPr>
        <p:spPr>
          <a:xfrm>
            <a:off x="775039" y="6415795"/>
            <a:ext cx="11250706" cy="430306"/>
          </a:xfrm>
          <a:prstGeom prst="rect">
            <a:avLst/>
          </a:prstGeom>
          <a:solidFill>
            <a:srgbClr val="77A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2"/>
          <p:cNvSpPr>
            <a:spLocks noGrp="1"/>
          </p:cNvSpPr>
          <p:nvPr>
            <p:ph type="ftr" sz="quarter" idx="11"/>
          </p:nvPr>
        </p:nvSpPr>
        <p:spPr>
          <a:xfrm>
            <a:off x="1874044" y="6457390"/>
            <a:ext cx="8443912" cy="365125"/>
          </a:xfrm>
        </p:spPr>
        <p:txBody>
          <a:bodyPr/>
          <a:lstStyle/>
          <a:p>
            <a:pPr algn="ctr"/>
            <a:r>
              <a:rPr lang="en-US" sz="1400" dirty="0" err="1"/>
              <a:t>Keh</a:t>
            </a:r>
            <a:r>
              <a:rPr lang="en-US" sz="1400" dirty="0"/>
              <a:t> D, et al. JAMA. 2016;316(17):1775–1785</a:t>
            </a:r>
          </a:p>
        </p:txBody>
      </p:sp>
      <p:sp>
        <p:nvSpPr>
          <p:cNvPr id="4" name="Title 3"/>
          <p:cNvSpPr>
            <a:spLocks noGrp="1"/>
          </p:cNvSpPr>
          <p:nvPr>
            <p:ph type="title"/>
          </p:nvPr>
        </p:nvSpPr>
        <p:spPr>
          <a:xfrm>
            <a:off x="1097280" y="207094"/>
            <a:ext cx="10058400" cy="985530"/>
          </a:xfrm>
        </p:spPr>
        <p:txBody>
          <a:bodyPr>
            <a:noAutofit/>
          </a:bodyPr>
          <a:lstStyle/>
          <a:p>
            <a:r>
              <a:rPr lang="en-US" dirty="0"/>
              <a:t>Effect of Hydrocortisone on Development of Shock Among Patients With Severe Sepsis</a:t>
            </a:r>
          </a:p>
        </p:txBody>
      </p:sp>
      <p:graphicFrame>
        <p:nvGraphicFramePr>
          <p:cNvPr id="10" name="Group 3"/>
          <p:cNvGraphicFramePr>
            <a:graphicFrameLocks noGrp="1"/>
          </p:cNvGraphicFramePr>
          <p:nvPr/>
        </p:nvGraphicFramePr>
        <p:xfrm>
          <a:off x="2070803" y="2689028"/>
          <a:ext cx="8050395" cy="2891502"/>
        </p:xfrm>
        <a:graphic>
          <a:graphicData uri="http://schemas.openxmlformats.org/drawingml/2006/table">
            <a:tbl>
              <a:tblPr>
                <a:tableStyleId>{8A107856-5554-42FB-B03E-39F5DBC370BA}</a:tableStyleId>
              </a:tblPr>
              <a:tblGrid>
                <a:gridCol w="2683465">
                  <a:extLst>
                    <a:ext uri="{9D8B030D-6E8A-4147-A177-3AD203B41FA5}">
                      <a16:colId xmlns:a16="http://schemas.microsoft.com/office/drawing/2014/main" val="20000"/>
                    </a:ext>
                  </a:extLst>
                </a:gridCol>
                <a:gridCol w="2683465">
                  <a:extLst>
                    <a:ext uri="{9D8B030D-6E8A-4147-A177-3AD203B41FA5}">
                      <a16:colId xmlns:a16="http://schemas.microsoft.com/office/drawing/2014/main" val="20001"/>
                    </a:ext>
                  </a:extLst>
                </a:gridCol>
                <a:gridCol w="2683465">
                  <a:extLst>
                    <a:ext uri="{9D8B030D-6E8A-4147-A177-3AD203B41FA5}">
                      <a16:colId xmlns:a16="http://schemas.microsoft.com/office/drawing/2014/main" val="20002"/>
                    </a:ext>
                  </a:extLst>
                </a:gridCol>
              </a:tblGrid>
              <a:tr h="574099">
                <a:tc gridSpan="3">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2800" b="1" i="0" kern="1200" dirty="0">
                          <a:solidFill>
                            <a:srgbClr val="00B0F0"/>
                          </a:solidFill>
                          <a:latin typeface="+mn-lt"/>
                          <a:ea typeface="+mn-ea"/>
                          <a:cs typeface="+mn-cs"/>
                        </a:rPr>
                        <a:t>The HYPRESS Randomized Clinical Trial</a:t>
                      </a:r>
                      <a:endParaRPr lang="en-US" sz="2800" b="1" i="0" dirty="0">
                        <a:solidFill>
                          <a:srgbClr val="00B0F0"/>
                        </a:solidFill>
                        <a:sym typeface="Palatino" charset="0"/>
                      </a:endParaRPr>
                    </a:p>
                  </a:txBody>
                  <a:tcPr marL="35719" marR="35719" marT="35734" marB="35734" anchor="ctr" horzOverflow="overflow">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2800" b="1" i="0" kern="1200" dirty="0">
                          <a:solidFill>
                            <a:srgbClr val="00B0F0"/>
                          </a:solidFill>
                          <a:latin typeface="+mn-lt"/>
                          <a:ea typeface="+mn-ea"/>
                          <a:cs typeface="+mn-cs"/>
                        </a:rPr>
                        <a:t>The HYPRESS Randomized Clinical Trial</a:t>
                      </a:r>
                      <a:endParaRPr lang="en-US" sz="2800" b="1" i="0" dirty="0">
                        <a:solidFill>
                          <a:srgbClr val="00B0F0"/>
                        </a:solidFill>
                        <a:sym typeface="Palatino" charset="0"/>
                      </a:endParaRPr>
                    </a:p>
                  </a:txBody>
                  <a:tcPr marL="35719" marR="35719" marT="35734" marB="35734" anchor="ctr" horzOverflow="overflow">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endParaRPr lang="en-US" sz="2800" b="0" i="1" dirty="0">
                        <a:solidFill>
                          <a:schemeClr val="bg1"/>
                        </a:solidFill>
                        <a:sym typeface="Palatino" charset="0"/>
                      </a:endParaRPr>
                    </a:p>
                  </a:txBody>
                  <a:tcPr marL="35719" marR="35719" marT="35734" marB="35734" anchor="ctr" horzOverflow="overflow">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574099">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353 septic patients without septic shock</a:t>
                      </a:r>
                    </a:p>
                    <a:p>
                      <a:pPr algn="ctr"/>
                      <a:r>
                        <a:rPr lang="en-US" sz="1800" b="0" i="0" kern="1200" dirty="0">
                          <a:solidFill>
                            <a:schemeClr val="dk1"/>
                          </a:solidFill>
                          <a:effectLst/>
                          <a:latin typeface="+mn-lt"/>
                          <a:ea typeface="+mn-ea"/>
                          <a:cs typeface="+mn-cs"/>
                        </a:rPr>
                        <a:t>January 13, 2009, to August 27, 2013,</a:t>
                      </a:r>
                      <a:endParaRPr lang="en-US" sz="2800" b="1" dirty="0">
                        <a:solidFill>
                          <a:schemeClr val="bg1"/>
                        </a:solidFill>
                        <a:sym typeface="Palatino" charset="0"/>
                      </a:endParaRPr>
                    </a:p>
                  </a:txBody>
                  <a:tcPr marL="35719" marR="35719" marT="35734" marB="35734"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dirty="0"/>
                    </a:p>
                  </a:txBody>
                  <a:tcPr marL="35719" marR="35719" marT="35734" marB="35734" anchor="ctr" horzOverflow="overflow">
                    <a:lnT w="12700" cap="flat" cmpd="sng" algn="ctr">
                      <a:solidFill>
                        <a:schemeClr val="accent2">
                          <a:lumMod val="40000"/>
                          <a:lumOff val="60000"/>
                        </a:schemeClr>
                      </a:solidFill>
                      <a:prstDash val="solid"/>
                      <a:round/>
                      <a:headEnd type="none" w="med" len="med"/>
                      <a:tailEnd type="none" w="med" len="med"/>
                    </a:lnT>
                    <a:solidFill>
                      <a:schemeClr val="bg1">
                        <a:lumMod val="95000"/>
                      </a:schemeClr>
                    </a:solidFill>
                  </a:tcPr>
                </a:tc>
                <a:tc hMerge="1">
                  <a:txBody>
                    <a:bodyPr/>
                    <a:lstStyle/>
                    <a:p>
                      <a:endParaRPr lang="en-US" dirty="0"/>
                    </a:p>
                  </a:txBody>
                  <a:tcPr marL="35719" marR="35719" marT="35734" marB="35734" anchor="ctr" horzOverflow="overflow">
                    <a:lnT w="12700" cap="flat" cmpd="sng" algn="ctr">
                      <a:solidFill>
                        <a:schemeClr val="accent2">
                          <a:lumMod val="40000"/>
                          <a:lumOff val="60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r h="574099">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endParaRPr lang="en-US" sz="3200" b="1" dirty="0">
                        <a:solidFill>
                          <a:schemeClr val="bg1"/>
                        </a:solidFill>
                        <a:sym typeface="Palatino" charset="0"/>
                      </a:endParaRPr>
                    </a:p>
                  </a:txBody>
                  <a:tcPr marL="35719" marR="35719" marT="35734" marB="35734" anchor="ctr" horzOverflow="overflow">
                    <a:lnT w="12700" cap="flat" cmpd="sng" algn="ctr">
                      <a:solidFill>
                        <a:schemeClr val="accent2"/>
                      </a:solidFill>
                      <a:prstDash val="solid"/>
                      <a:round/>
                      <a:headEnd type="none" w="med" len="med"/>
                      <a:tailEnd type="none" w="med" len="med"/>
                    </a:lnT>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2800" b="1" dirty="0">
                          <a:solidFill>
                            <a:schemeClr val="bg1"/>
                          </a:solidFill>
                          <a:sym typeface="Palatino" charset="0"/>
                        </a:rPr>
                        <a:t>Hydrocortisone</a:t>
                      </a:r>
                    </a:p>
                  </a:txBody>
                  <a:tcPr marL="35719" marR="35719" marT="35734" marB="35734" anchor="ctr" horzOverflow="overflow">
                    <a:lnT w="12700" cap="flat" cmpd="sng" algn="ctr">
                      <a:solidFill>
                        <a:schemeClr val="accent2"/>
                      </a:solidFill>
                      <a:prstDash val="solid"/>
                      <a:round/>
                      <a:headEnd type="none" w="med" len="med"/>
                      <a:tailEnd type="none" w="med" len="med"/>
                    </a:lnT>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2800" b="1" dirty="0">
                          <a:solidFill>
                            <a:schemeClr val="bg1"/>
                          </a:solidFill>
                          <a:sym typeface="Palatino" charset="0"/>
                        </a:rPr>
                        <a:t>Placebo</a:t>
                      </a:r>
                    </a:p>
                  </a:txBody>
                  <a:tcPr marL="35719" marR="35719" marT="35734" marB="35734" anchor="ctr" horzOverflow="overflow">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solidFill>
                      <a:schemeClr val="bg1">
                        <a:lumMod val="65000"/>
                      </a:schemeClr>
                    </a:solidFill>
                  </a:tcPr>
                </a:tc>
                <a:extLst>
                  <a:ext uri="{0D108BD9-81ED-4DB2-BD59-A6C34878D82A}">
                    <a16:rowId xmlns:a16="http://schemas.microsoft.com/office/drawing/2014/main" val="10002"/>
                  </a:ext>
                </a:extLst>
              </a:tr>
              <a:tr h="561598">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dirty="0">
                          <a:sym typeface="Palatino" charset="0"/>
                        </a:rPr>
                        <a:t># of Patients</a:t>
                      </a:r>
                    </a:p>
                  </a:txBody>
                  <a:tcPr marL="35719" marR="35719" marT="35734" marB="35734"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dirty="0">
                          <a:sym typeface="Palatino" charset="0"/>
                        </a:rPr>
                        <a:t>170</a:t>
                      </a:r>
                    </a:p>
                  </a:txBody>
                  <a:tcPr marL="35719" marR="35719" marT="35734" marB="35734"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dirty="0">
                          <a:sym typeface="Palatino" charset="0"/>
                        </a:rPr>
                        <a:t>170</a:t>
                      </a:r>
                    </a:p>
                  </a:txBody>
                  <a:tcPr marL="35719" marR="35719" marT="35734" marB="35734" anchor="ctr" horzOverflow="overflow">
                    <a:lnR w="12700" cap="flat" cmpd="sng" algn="ctr">
                      <a:solidFill>
                        <a:schemeClr val="accent2"/>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0003"/>
                  </a:ext>
                </a:extLst>
              </a:tr>
              <a:tr h="561598">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b="1" dirty="0">
                          <a:solidFill>
                            <a:srgbClr val="FF0000"/>
                          </a:solidFill>
                          <a:sym typeface="Palatino" charset="0"/>
                        </a:rPr>
                        <a:t>Occurrence of septic shock</a:t>
                      </a:r>
                    </a:p>
                  </a:txBody>
                  <a:tcPr marL="35719" marR="35719" marT="35734" marB="35734"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 pos="1168400" algn="l"/>
                        </a:tabLst>
                      </a:pPr>
                      <a:r>
                        <a:rPr lang="en-US" sz="2000" b="1" dirty="0">
                          <a:sym typeface="Palatino" charset="0"/>
                        </a:rPr>
                        <a:t>21.2%</a:t>
                      </a:r>
                    </a:p>
                  </a:txBody>
                  <a:tcPr marL="35719" marR="35719" marT="35734" marB="35734"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52000"/>
                        <a:buFontTx/>
                        <a:buNone/>
                        <a:tabLst>
                          <a:tab pos="1168400" algn="l"/>
                        </a:tabLst>
                      </a:pPr>
                      <a:r>
                        <a:rPr lang="en-US" sz="2000" b="1" dirty="0">
                          <a:sym typeface="Palatino" charset="0"/>
                        </a:rPr>
                        <a:t>22.9%</a:t>
                      </a:r>
                    </a:p>
                  </a:txBody>
                  <a:tcPr marL="35719" marR="35719" marT="35734" marB="35734" anchor="ctr" horzOverflow="overflow">
                    <a:solidFill>
                      <a:schemeClr val="bg1">
                        <a:lumMod val="95000"/>
                      </a:schemeClr>
                    </a:solidFill>
                  </a:tcPr>
                </a:tc>
                <a:extLst>
                  <a:ext uri="{0D108BD9-81ED-4DB2-BD59-A6C34878D82A}">
                    <a16:rowId xmlns:a16="http://schemas.microsoft.com/office/drawing/2014/main" val="10004"/>
                  </a:ext>
                </a:extLst>
              </a:tr>
            </a:tbl>
          </a:graphicData>
        </a:graphic>
      </p:graphicFrame>
      <p:pic>
        <p:nvPicPr>
          <p:cNvPr id="29702" name="Picture 6" descr="http://upload.wikimedia.org/wikipedia/en/thumb/b/ba/Flag_of_Germany.svg/1280px-Flag_of_Germany.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1025" y="1874442"/>
            <a:ext cx="1109950" cy="66597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665912" y="5799061"/>
            <a:ext cx="4860177" cy="369332"/>
          </a:xfrm>
          <a:prstGeom prst="rect">
            <a:avLst/>
          </a:prstGeom>
          <a:noFill/>
        </p:spPr>
        <p:txBody>
          <a:bodyPr wrap="none" rtlCol="0">
            <a:spAutoFit/>
          </a:bodyPr>
          <a:lstStyle/>
          <a:p>
            <a:r>
              <a:rPr lang="en-US" b="0" i="0">
                <a:solidFill>
                  <a:srgbClr val="333333"/>
                </a:solidFill>
                <a:effectLst/>
                <a:latin typeface="Guardian TextSans Web"/>
              </a:rPr>
              <a:t>difference, −1.8%; 95% CI, −10.7% to 7.2%; </a:t>
            </a:r>
            <a:r>
              <a:rPr lang="en-US" b="0" i="1">
                <a:solidFill>
                  <a:srgbClr val="333333"/>
                </a:solidFill>
                <a:effectLst/>
                <a:latin typeface="Guardian TextSans Web"/>
              </a:rPr>
              <a:t>P</a:t>
            </a:r>
            <a:r>
              <a:rPr lang="en-US" b="0" i="0">
                <a:solidFill>
                  <a:srgbClr val="333333"/>
                </a:solidFill>
                <a:effectLst/>
                <a:latin typeface="Guardian TextSans Web"/>
              </a:rPr>
              <a:t> = .70</a:t>
            </a:r>
            <a:endParaRPr lang="en-US" b="1" dirty="0">
              <a:solidFill>
                <a:srgbClr val="FF0000"/>
              </a:solidFill>
              <a:effectLst>
                <a:outerShdw blurRad="38100" dist="38100" dir="2700000" algn="tl">
                  <a:srgbClr val="000000">
                    <a:alpha val="43137"/>
                  </a:srgbClr>
                </a:outerShdw>
              </a:effectLst>
            </a:endParaRPr>
          </a:p>
        </p:txBody>
      </p:sp>
      <p:pic>
        <p:nvPicPr>
          <p:cNvPr id="2050" name="Picture 2" descr="Journal of the American Medical Association (JAMA) | Mark S. Gold, M.D. -  Renowned Addiction Medicine Expert, Speaker, Author, Professor &amp; Researcher">
            <a:extLst>
              <a:ext uri="{FF2B5EF4-FFF2-40B4-BE49-F238E27FC236}">
                <a16:creationId xmlns:a16="http://schemas.microsoft.com/office/drawing/2014/main" id="{5DB29F0B-AF14-42C1-A969-9DE2ADD548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98" y="5437882"/>
            <a:ext cx="1256420" cy="8753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earchers Look at the Coagulation Pathways for Their Next Treatment for  Severe Sepsis">
            <a:extLst>
              <a:ext uri="{FF2B5EF4-FFF2-40B4-BE49-F238E27FC236}">
                <a16:creationId xmlns:a16="http://schemas.microsoft.com/office/drawing/2014/main" id="{0ECAA44B-B82C-42C5-BD8E-B97DB82C77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61983" y="5205480"/>
            <a:ext cx="1452381" cy="1034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394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570C-13E4-48B2-9F22-3E10ECDAD0EA}"/>
              </a:ext>
            </a:extLst>
          </p:cNvPr>
          <p:cNvSpPr>
            <a:spLocks noGrp="1"/>
          </p:cNvSpPr>
          <p:nvPr>
            <p:ph type="title"/>
          </p:nvPr>
        </p:nvSpPr>
        <p:spPr/>
        <p:txBody>
          <a:bodyPr/>
          <a:lstStyle/>
          <a:p>
            <a:r>
              <a:rPr lang="en-US" dirty="0"/>
              <a:t>Recommendations</a:t>
            </a:r>
          </a:p>
        </p:txBody>
      </p:sp>
      <p:sp>
        <p:nvSpPr>
          <p:cNvPr id="5" name="TextBox 4">
            <a:extLst>
              <a:ext uri="{FF2B5EF4-FFF2-40B4-BE49-F238E27FC236}">
                <a16:creationId xmlns:a16="http://schemas.microsoft.com/office/drawing/2014/main" id="{A9F632B2-76D1-4339-85E8-BA54C366DAAD}"/>
              </a:ext>
            </a:extLst>
          </p:cNvPr>
          <p:cNvSpPr txBox="1"/>
          <p:nvPr/>
        </p:nvSpPr>
        <p:spPr>
          <a:xfrm>
            <a:off x="1967948" y="4908778"/>
            <a:ext cx="8256104" cy="923330"/>
          </a:xfrm>
          <a:prstGeom prst="rect">
            <a:avLst/>
          </a:prstGeom>
          <a:noFill/>
        </p:spPr>
        <p:txBody>
          <a:bodyPr wrap="square">
            <a:spAutoFit/>
          </a:bodyPr>
          <a:lstStyle/>
          <a:p>
            <a:pPr algn="ctr"/>
            <a:r>
              <a:rPr lang="en-US" dirty="0">
                <a:effectLst/>
              </a:rPr>
              <a:t>Evans, L. et al. Surviving Sepsis Campaign: International Guidelines for Management of Sepsis and Septic Shock 2021, </a:t>
            </a:r>
            <a:r>
              <a:rPr lang="en-US" u="sng" dirty="0">
                <a:effectLst/>
                <a:hlinkClick r:id="rId2"/>
              </a:rPr>
              <a:t>Critical Care Medicine</a:t>
            </a:r>
            <a:r>
              <a:rPr lang="en-US" dirty="0">
                <a:effectLst/>
              </a:rPr>
              <a:t>: November 2021 - Volume 49 - Issue 11</a:t>
            </a:r>
          </a:p>
        </p:txBody>
      </p:sp>
      <p:pic>
        <p:nvPicPr>
          <p:cNvPr id="9" name="Content Placeholder 8">
            <a:extLst>
              <a:ext uri="{FF2B5EF4-FFF2-40B4-BE49-F238E27FC236}">
                <a16:creationId xmlns:a16="http://schemas.microsoft.com/office/drawing/2014/main" id="{E2A1E681-F1E2-65E1-3F9E-36E92CD3DEE7}"/>
              </a:ext>
            </a:extLst>
          </p:cNvPr>
          <p:cNvPicPr>
            <a:picLocks noGrp="1" noChangeAspect="1"/>
          </p:cNvPicPr>
          <p:nvPr>
            <p:ph idx="1"/>
          </p:nvPr>
        </p:nvPicPr>
        <p:blipFill>
          <a:blip r:embed="rId3"/>
          <a:stretch>
            <a:fillRect/>
          </a:stretch>
        </p:blipFill>
        <p:spPr>
          <a:xfrm>
            <a:off x="1378476" y="1776311"/>
            <a:ext cx="9496008" cy="2950216"/>
          </a:xfrm>
          <a:ln>
            <a:solidFill>
              <a:schemeClr val="accent6">
                <a:lumMod val="75000"/>
              </a:schemeClr>
            </a:solidFill>
          </a:ln>
        </p:spPr>
      </p:pic>
      <p:cxnSp>
        <p:nvCxnSpPr>
          <p:cNvPr id="11" name="Straight Connector 10">
            <a:extLst>
              <a:ext uri="{FF2B5EF4-FFF2-40B4-BE49-F238E27FC236}">
                <a16:creationId xmlns:a16="http://schemas.microsoft.com/office/drawing/2014/main" id="{81A2748F-6A95-DC3F-19D8-306D38158C96}"/>
              </a:ext>
            </a:extLst>
          </p:cNvPr>
          <p:cNvCxnSpPr>
            <a:cxnSpLocks/>
          </p:cNvCxnSpPr>
          <p:nvPr/>
        </p:nvCxnSpPr>
        <p:spPr>
          <a:xfrm>
            <a:off x="4760259" y="2303928"/>
            <a:ext cx="681317"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2CDE89E-F22C-25BE-3A55-0E65A42F9A3B}"/>
              </a:ext>
            </a:extLst>
          </p:cNvPr>
          <p:cNvCxnSpPr>
            <a:cxnSpLocks/>
          </p:cNvCxnSpPr>
          <p:nvPr/>
        </p:nvCxnSpPr>
        <p:spPr>
          <a:xfrm>
            <a:off x="9166218" y="4500280"/>
            <a:ext cx="1344705"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6459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E87DCC5-48B8-4E7B-4E71-6E4EAF016B46}"/>
              </a:ext>
            </a:extLst>
          </p:cNvPr>
          <p:cNvGraphicFramePr/>
          <p:nvPr>
            <p:extLst>
              <p:ext uri="{D42A27DB-BD31-4B8C-83A1-F6EECF244321}">
                <p14:modId xmlns:p14="http://schemas.microsoft.com/office/powerpoint/2010/main" val="1229001573"/>
              </p:ext>
            </p:extLst>
          </p:nvPr>
        </p:nvGraphicFramePr>
        <p:xfrm>
          <a:off x="242048" y="1443318"/>
          <a:ext cx="11636188" cy="4688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54DD0DC2-E2EE-4A44-1A43-4CADBAB3F81E}"/>
              </a:ext>
            </a:extLst>
          </p:cNvPr>
          <p:cNvSpPr>
            <a:spLocks noGrp="1"/>
          </p:cNvSpPr>
          <p:nvPr>
            <p:ph type="title"/>
          </p:nvPr>
        </p:nvSpPr>
        <p:spPr/>
        <p:txBody>
          <a:bodyPr/>
          <a:lstStyle/>
          <a:p>
            <a:r>
              <a:rPr lang="en-US" dirty="0"/>
              <a:t>Steroid Use in Septic Shock</a:t>
            </a:r>
          </a:p>
        </p:txBody>
      </p:sp>
      <p:sp>
        <p:nvSpPr>
          <p:cNvPr id="4" name="Rectangle 3">
            <a:hlinkClick r:id="rId7" action="ppaction://hlinksldjump"/>
            <a:extLst>
              <a:ext uri="{FF2B5EF4-FFF2-40B4-BE49-F238E27FC236}">
                <a16:creationId xmlns:a16="http://schemas.microsoft.com/office/drawing/2014/main" id="{D7854DAA-C1BF-5F6C-D35E-9B70C098E682}"/>
              </a:ext>
            </a:extLst>
          </p:cNvPr>
          <p:cNvSpPr/>
          <p:nvPr/>
        </p:nvSpPr>
        <p:spPr>
          <a:xfrm>
            <a:off x="775039" y="6415795"/>
            <a:ext cx="11250706" cy="430306"/>
          </a:xfrm>
          <a:prstGeom prst="rect">
            <a:avLst/>
          </a:prstGeom>
          <a:solidFill>
            <a:srgbClr val="77A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207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road&#10;&#10;Description automatically generated">
            <a:extLst>
              <a:ext uri="{FF2B5EF4-FFF2-40B4-BE49-F238E27FC236}">
                <a16:creationId xmlns:a16="http://schemas.microsoft.com/office/drawing/2014/main" id="{4060A8E4-20C0-55A7-6652-ED7FA77DD3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5024"/>
            <a:ext cx="12189833" cy="6858000"/>
          </a:xfrm>
          <a:prstGeom prst="rect">
            <a:avLst/>
          </a:prstGeom>
        </p:spPr>
      </p:pic>
      <p:pic>
        <p:nvPicPr>
          <p:cNvPr id="4" name="Graphic 3" descr="Thumbs up sign with solid fill">
            <a:extLst>
              <a:ext uri="{FF2B5EF4-FFF2-40B4-BE49-F238E27FC236}">
                <a16:creationId xmlns:a16="http://schemas.microsoft.com/office/drawing/2014/main" id="{B478AD9C-B726-1209-8A61-3BB8132AA3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99765" y="4244788"/>
            <a:ext cx="569259" cy="569259"/>
          </a:xfrm>
          <a:prstGeom prst="rect">
            <a:avLst/>
          </a:prstGeom>
        </p:spPr>
      </p:pic>
      <p:pic>
        <p:nvPicPr>
          <p:cNvPr id="7" name="Graphic 6" descr="Thumbs up sign with solid fill">
            <a:extLst>
              <a:ext uri="{FF2B5EF4-FFF2-40B4-BE49-F238E27FC236}">
                <a16:creationId xmlns:a16="http://schemas.microsoft.com/office/drawing/2014/main" id="{CFB661B7-57F9-97BD-9BEA-52E4F43358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39694" y="5804488"/>
            <a:ext cx="569259" cy="569259"/>
          </a:xfrm>
          <a:prstGeom prst="rect">
            <a:avLst/>
          </a:prstGeom>
        </p:spPr>
      </p:pic>
      <p:pic>
        <p:nvPicPr>
          <p:cNvPr id="8" name="Graphic 7" descr="Thumbs Down with solid fill">
            <a:extLst>
              <a:ext uri="{FF2B5EF4-FFF2-40B4-BE49-F238E27FC236}">
                <a16:creationId xmlns:a16="http://schemas.microsoft.com/office/drawing/2014/main" id="{E2312C6C-3A99-9144-417E-AEF8643700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5794" y="4609943"/>
            <a:ext cx="569260" cy="569260"/>
          </a:xfrm>
          <a:prstGeom prst="rect">
            <a:avLst/>
          </a:prstGeom>
        </p:spPr>
      </p:pic>
      <p:pic>
        <p:nvPicPr>
          <p:cNvPr id="9" name="Graphic 8" descr="Thumbs up sign with solid fill">
            <a:extLst>
              <a:ext uri="{FF2B5EF4-FFF2-40B4-BE49-F238E27FC236}">
                <a16:creationId xmlns:a16="http://schemas.microsoft.com/office/drawing/2014/main" id="{F2CCDB4E-9F76-91D9-789D-42D0A06871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76645" y="2845752"/>
            <a:ext cx="569259" cy="569259"/>
          </a:xfrm>
          <a:prstGeom prst="rect">
            <a:avLst/>
          </a:prstGeom>
        </p:spPr>
      </p:pic>
      <p:pic>
        <p:nvPicPr>
          <p:cNvPr id="10" name="Graphic 9" descr="Thumbs up sign with solid fill">
            <a:extLst>
              <a:ext uri="{FF2B5EF4-FFF2-40B4-BE49-F238E27FC236}">
                <a16:creationId xmlns:a16="http://schemas.microsoft.com/office/drawing/2014/main" id="{614379A1-8987-9CE1-4886-D5A1556843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76646" y="4939239"/>
            <a:ext cx="569259" cy="569259"/>
          </a:xfrm>
          <a:prstGeom prst="rect">
            <a:avLst/>
          </a:prstGeom>
        </p:spPr>
      </p:pic>
      <p:pic>
        <p:nvPicPr>
          <p:cNvPr id="11" name="Graphic 10" descr="Thumbs up sign with solid fill">
            <a:extLst>
              <a:ext uri="{FF2B5EF4-FFF2-40B4-BE49-F238E27FC236}">
                <a16:creationId xmlns:a16="http://schemas.microsoft.com/office/drawing/2014/main" id="{25DB0B76-452A-C99D-B455-7BEF758308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60457" y="344599"/>
            <a:ext cx="569259" cy="569259"/>
          </a:xfrm>
          <a:prstGeom prst="rect">
            <a:avLst/>
          </a:prstGeom>
        </p:spPr>
      </p:pic>
      <p:pic>
        <p:nvPicPr>
          <p:cNvPr id="12" name="Graphic 11" descr="Thumbs Down with solid fill">
            <a:extLst>
              <a:ext uri="{FF2B5EF4-FFF2-40B4-BE49-F238E27FC236}">
                <a16:creationId xmlns:a16="http://schemas.microsoft.com/office/drawing/2014/main" id="{E502A92C-D10A-7318-5401-ACA9394878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92094" y="1795025"/>
            <a:ext cx="569260" cy="569260"/>
          </a:xfrm>
          <a:prstGeom prst="rect">
            <a:avLst/>
          </a:prstGeom>
        </p:spPr>
      </p:pic>
      <p:sp>
        <p:nvSpPr>
          <p:cNvPr id="13" name="TextBox 12">
            <a:extLst>
              <a:ext uri="{FF2B5EF4-FFF2-40B4-BE49-F238E27FC236}">
                <a16:creationId xmlns:a16="http://schemas.microsoft.com/office/drawing/2014/main" id="{5EABA7DE-860F-64AE-CAC5-200F2C4C1ABA}"/>
              </a:ext>
            </a:extLst>
          </p:cNvPr>
          <p:cNvSpPr txBox="1"/>
          <p:nvPr/>
        </p:nvSpPr>
        <p:spPr>
          <a:xfrm>
            <a:off x="322729" y="6400642"/>
            <a:ext cx="1784399" cy="369332"/>
          </a:xfrm>
          <a:prstGeom prst="rect">
            <a:avLst/>
          </a:prstGeom>
          <a:solidFill>
            <a:schemeClr val="accent2"/>
          </a:solidFill>
        </p:spPr>
        <p:txBody>
          <a:bodyPr wrap="none" rtlCol="0">
            <a:spAutoFit/>
          </a:bodyPr>
          <a:lstStyle/>
          <a:p>
            <a:r>
              <a:rPr lang="en-US" dirty="0">
                <a:solidFill>
                  <a:schemeClr val="bg1"/>
                </a:solidFill>
              </a:rPr>
              <a:t>Mortality Benefit</a:t>
            </a:r>
          </a:p>
        </p:txBody>
      </p:sp>
      <p:sp>
        <p:nvSpPr>
          <p:cNvPr id="14" name="Rectangle 13">
            <a:hlinkClick r:id="rId7" action="ppaction://hlinksldjump"/>
            <a:extLst>
              <a:ext uri="{FF2B5EF4-FFF2-40B4-BE49-F238E27FC236}">
                <a16:creationId xmlns:a16="http://schemas.microsoft.com/office/drawing/2014/main" id="{442303B8-95A7-0E43-E242-2CD3362D0336}"/>
              </a:ext>
            </a:extLst>
          </p:cNvPr>
          <p:cNvSpPr/>
          <p:nvPr/>
        </p:nvSpPr>
        <p:spPr>
          <a:xfrm>
            <a:off x="2107127" y="6415795"/>
            <a:ext cx="6068685" cy="43030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Up 14">
            <a:extLst>
              <a:ext uri="{FF2B5EF4-FFF2-40B4-BE49-F238E27FC236}">
                <a16:creationId xmlns:a16="http://schemas.microsoft.com/office/drawing/2014/main" id="{721F9C06-0B1D-88D3-4FDA-6FCAA7E3A39D}"/>
              </a:ext>
            </a:extLst>
          </p:cNvPr>
          <p:cNvSpPr/>
          <p:nvPr/>
        </p:nvSpPr>
        <p:spPr>
          <a:xfrm>
            <a:off x="6642528" y="1505495"/>
            <a:ext cx="502024" cy="479298"/>
          </a:xfrm>
          <a:prstGeom prst="upArrow">
            <a:avLst/>
          </a:prstGeom>
          <a:solidFill>
            <a:schemeClr val="accent6"/>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1A2C5ADD-2D47-2BE9-7C3E-28166CDCF766}"/>
              </a:ext>
            </a:extLst>
          </p:cNvPr>
          <p:cNvSpPr/>
          <p:nvPr/>
        </p:nvSpPr>
        <p:spPr>
          <a:xfrm>
            <a:off x="2599765" y="4822694"/>
            <a:ext cx="502024" cy="479298"/>
          </a:xfrm>
          <a:prstGeom prst="upArrow">
            <a:avLst/>
          </a:prstGeom>
          <a:solidFill>
            <a:schemeClr val="accent6"/>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FADD56D6-1A3C-E353-D1AD-8AA0D0443972}"/>
              </a:ext>
            </a:extLst>
          </p:cNvPr>
          <p:cNvSpPr/>
          <p:nvPr/>
        </p:nvSpPr>
        <p:spPr>
          <a:xfrm>
            <a:off x="7393483" y="6345659"/>
            <a:ext cx="502024" cy="479298"/>
          </a:xfrm>
          <a:prstGeom prst="upArrow">
            <a:avLst/>
          </a:prstGeom>
          <a:solidFill>
            <a:schemeClr val="accent6"/>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19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04E820-E511-E56C-158E-925F7F6D3D96}"/>
              </a:ext>
            </a:extLst>
          </p:cNvPr>
          <p:cNvSpPr>
            <a:spLocks noGrp="1"/>
          </p:cNvSpPr>
          <p:nvPr>
            <p:ph type="title"/>
          </p:nvPr>
        </p:nvSpPr>
        <p:spPr/>
        <p:txBody>
          <a:bodyPr>
            <a:normAutofit fontScale="90000"/>
          </a:bodyPr>
          <a:lstStyle/>
          <a:p>
            <a:r>
              <a:rPr lang="en-US" b="1" i="0" dirty="0">
                <a:solidFill>
                  <a:srgbClr val="1A1A1A"/>
                </a:solidFill>
                <a:effectLst/>
                <a:latin typeface="OTNEJMScalaSansLF"/>
              </a:rPr>
              <a:t>Association between Steroid and 90-Day Mortality</a:t>
            </a:r>
            <a:endParaRPr lang="en-US" dirty="0"/>
          </a:p>
        </p:txBody>
      </p:sp>
      <p:pic>
        <p:nvPicPr>
          <p:cNvPr id="4" name="Picture 2">
            <a:extLst>
              <a:ext uri="{FF2B5EF4-FFF2-40B4-BE49-F238E27FC236}">
                <a16:creationId xmlns:a16="http://schemas.microsoft.com/office/drawing/2014/main" id="{806F88A1-83CA-9839-95D9-2BAF3514097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71987"/>
          <a:stretch/>
        </p:blipFill>
        <p:spPr bwMode="auto">
          <a:xfrm>
            <a:off x="393186" y="1972235"/>
            <a:ext cx="11472400" cy="36575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hlinkClick r:id="rId3" action="ppaction://hlinksldjump"/>
            <a:extLst>
              <a:ext uri="{FF2B5EF4-FFF2-40B4-BE49-F238E27FC236}">
                <a16:creationId xmlns:a16="http://schemas.microsoft.com/office/drawing/2014/main" id="{E127F601-4D37-6997-2FAA-13D9FF9DF8AA}"/>
              </a:ext>
            </a:extLst>
          </p:cNvPr>
          <p:cNvSpPr/>
          <p:nvPr/>
        </p:nvSpPr>
        <p:spPr>
          <a:xfrm>
            <a:off x="98612" y="6415795"/>
            <a:ext cx="11927133" cy="430306"/>
          </a:xfrm>
          <a:prstGeom prst="rect">
            <a:avLst/>
          </a:prstGeom>
          <a:solidFill>
            <a:srgbClr val="77A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5B1CC38-59AA-8174-0CDC-10C167E60785}"/>
              </a:ext>
            </a:extLst>
          </p:cNvPr>
          <p:cNvSpPr txBox="1"/>
          <p:nvPr/>
        </p:nvSpPr>
        <p:spPr>
          <a:xfrm>
            <a:off x="1423595" y="6334780"/>
            <a:ext cx="9344809" cy="523220"/>
          </a:xfrm>
          <a:prstGeom prst="rect">
            <a:avLst/>
          </a:prstGeom>
          <a:noFill/>
        </p:spPr>
        <p:txBody>
          <a:bodyPr wrap="square">
            <a:spAutoFit/>
          </a:bodyPr>
          <a:lstStyle/>
          <a:p>
            <a:pPr algn="ctr"/>
            <a:r>
              <a:rPr lang="en-US" sz="1400" b="0" i="0" dirty="0" err="1">
                <a:solidFill>
                  <a:schemeClr val="bg1"/>
                </a:solidFill>
                <a:effectLst/>
                <a:latin typeface="Lyon Text Web"/>
              </a:rPr>
              <a:t>Pirracchio</a:t>
            </a:r>
            <a:r>
              <a:rPr lang="en-US" sz="1400" b="0" i="0" dirty="0">
                <a:solidFill>
                  <a:schemeClr val="bg1"/>
                </a:solidFill>
                <a:effectLst/>
                <a:latin typeface="Lyon Text Web"/>
              </a:rPr>
              <a:t> R, </a:t>
            </a:r>
            <a:r>
              <a:rPr lang="en-US" sz="1400" b="0" i="0" dirty="0" err="1">
                <a:solidFill>
                  <a:schemeClr val="bg1"/>
                </a:solidFill>
                <a:effectLst/>
                <a:latin typeface="Lyon Text Web"/>
              </a:rPr>
              <a:t>Annane</a:t>
            </a:r>
            <a:r>
              <a:rPr lang="en-US" sz="1400" b="0" i="0" dirty="0">
                <a:solidFill>
                  <a:schemeClr val="bg1"/>
                </a:solidFill>
                <a:effectLst/>
                <a:latin typeface="Lyon Text Web"/>
              </a:rPr>
              <a:t> D, </a:t>
            </a:r>
            <a:r>
              <a:rPr lang="en-US" sz="1400" b="0" i="0" dirty="0" err="1">
                <a:solidFill>
                  <a:schemeClr val="bg1"/>
                </a:solidFill>
                <a:effectLst/>
                <a:latin typeface="Lyon Text Web"/>
              </a:rPr>
              <a:t>Waschka</a:t>
            </a:r>
            <a:r>
              <a:rPr lang="en-US" sz="1400" b="0" i="0" dirty="0">
                <a:solidFill>
                  <a:schemeClr val="bg1"/>
                </a:solidFill>
                <a:effectLst/>
                <a:latin typeface="Lyon Text Web"/>
              </a:rPr>
              <a:t> AK, et al. Patient-level meta-analysis of low-dose hydrocortisone in adults with septic shock. </a:t>
            </a:r>
            <a:r>
              <a:rPr lang="en-US" sz="1400" b="0" i="1" dirty="0">
                <a:solidFill>
                  <a:schemeClr val="bg1"/>
                </a:solidFill>
                <a:effectLst/>
                <a:latin typeface="Lyon Text Web"/>
              </a:rPr>
              <a:t>NEJM Evid</a:t>
            </a:r>
            <a:r>
              <a:rPr lang="en-US" sz="1400" b="0" i="0" dirty="0">
                <a:solidFill>
                  <a:schemeClr val="bg1"/>
                </a:solidFill>
                <a:effectLst/>
                <a:latin typeface="Lyon Text Web"/>
              </a:rPr>
              <a:t> 2023;2(6).</a:t>
            </a:r>
            <a:endParaRPr lang="en-US" sz="1400" dirty="0">
              <a:solidFill>
                <a:schemeClr val="bg1"/>
              </a:solidFill>
            </a:endParaRPr>
          </a:p>
        </p:txBody>
      </p:sp>
      <p:sp>
        <p:nvSpPr>
          <p:cNvPr id="7" name="Rectangle 6">
            <a:extLst>
              <a:ext uri="{FF2B5EF4-FFF2-40B4-BE49-F238E27FC236}">
                <a16:creationId xmlns:a16="http://schemas.microsoft.com/office/drawing/2014/main" id="{E452102B-C5FB-6915-F2AB-607333060557}"/>
              </a:ext>
            </a:extLst>
          </p:cNvPr>
          <p:cNvSpPr/>
          <p:nvPr/>
        </p:nvSpPr>
        <p:spPr>
          <a:xfrm>
            <a:off x="645459" y="3021107"/>
            <a:ext cx="10919012" cy="407893"/>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a:extLst>
              <a:ext uri="{FF2B5EF4-FFF2-40B4-BE49-F238E27FC236}">
                <a16:creationId xmlns:a16="http://schemas.microsoft.com/office/drawing/2014/main" id="{651FA22C-F854-D680-3FC6-B6FD474BC718}"/>
              </a:ext>
            </a:extLst>
          </p:cNvPr>
          <p:cNvPicPr>
            <a:picLocks noChangeAspect="1" noChangeArrowheads="1"/>
          </p:cNvPicPr>
          <p:nvPr/>
        </p:nvPicPr>
        <p:blipFill>
          <a:blip r:embed="rId4" cstate="print"/>
          <a:srcRect/>
          <a:stretch>
            <a:fillRect/>
          </a:stretch>
        </p:blipFill>
        <p:spPr bwMode="auto">
          <a:xfrm>
            <a:off x="11222146" y="6420754"/>
            <a:ext cx="826419" cy="419316"/>
          </a:xfrm>
          <a:prstGeom prst="rect">
            <a:avLst/>
          </a:prstGeom>
          <a:noFill/>
        </p:spPr>
      </p:pic>
    </p:spTree>
    <p:extLst>
      <p:ext uri="{BB962C8B-B14F-4D97-AF65-F5344CB8AC3E}">
        <p14:creationId xmlns:p14="http://schemas.microsoft.com/office/powerpoint/2010/main" val="348375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7F9FB1C-D38D-1113-E05B-FF1AF2F861DC}"/>
              </a:ext>
            </a:extLst>
          </p:cNvPr>
          <p:cNvGraphicFramePr>
            <a:graphicFrameLocks noGrp="1"/>
          </p:cNvGraphicFramePr>
          <p:nvPr>
            <p:ph idx="1"/>
            <p:extLst>
              <p:ext uri="{D42A27DB-BD31-4B8C-83A1-F6EECF244321}">
                <p14:modId xmlns:p14="http://schemas.microsoft.com/office/powerpoint/2010/main" val="171919549"/>
              </p:ext>
            </p:extLst>
          </p:nvPr>
        </p:nvGraphicFramePr>
        <p:xfrm>
          <a:off x="1097280" y="1734749"/>
          <a:ext cx="10058400" cy="4134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95871CEA-61AE-77B8-4719-D30C07CA3267}"/>
              </a:ext>
            </a:extLst>
          </p:cNvPr>
          <p:cNvSpPr>
            <a:spLocks noGrp="1"/>
          </p:cNvSpPr>
          <p:nvPr>
            <p:ph type="title"/>
          </p:nvPr>
        </p:nvSpPr>
        <p:spPr/>
        <p:txBody>
          <a:bodyPr/>
          <a:lstStyle/>
          <a:p>
            <a:r>
              <a:rPr lang="en-US" b="0" i="0" dirty="0">
                <a:solidFill>
                  <a:srgbClr val="4D4D4D"/>
                </a:solidFill>
                <a:effectLst/>
                <a:latin typeface="Lyon Text Web"/>
              </a:rPr>
              <a:t> Results should be interpreted with caution!</a:t>
            </a:r>
            <a:endParaRPr lang="en-US" dirty="0"/>
          </a:p>
        </p:txBody>
      </p:sp>
    </p:spTree>
    <p:extLst>
      <p:ext uri="{BB962C8B-B14F-4D97-AF65-F5344CB8AC3E}">
        <p14:creationId xmlns:p14="http://schemas.microsoft.com/office/powerpoint/2010/main" val="1596168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C8B0F0A-B7BA-434F-5411-182105E721B3}"/>
              </a:ext>
            </a:extLst>
          </p:cNvPr>
          <p:cNvPicPr>
            <a:picLocks noGrp="1" noChangeAspect="1"/>
          </p:cNvPicPr>
          <p:nvPr>
            <p:ph idx="4294967295"/>
          </p:nvPr>
        </p:nvPicPr>
        <p:blipFill>
          <a:blip r:embed="rId2"/>
          <a:stretch>
            <a:fillRect/>
          </a:stretch>
        </p:blipFill>
        <p:spPr>
          <a:xfrm>
            <a:off x="1066800" y="1467861"/>
            <a:ext cx="10058400" cy="2470150"/>
          </a:xfrm>
        </p:spPr>
      </p:pic>
      <p:sp>
        <p:nvSpPr>
          <p:cNvPr id="7" name="TextBox 6">
            <a:extLst>
              <a:ext uri="{FF2B5EF4-FFF2-40B4-BE49-F238E27FC236}">
                <a16:creationId xmlns:a16="http://schemas.microsoft.com/office/drawing/2014/main" id="{FC27FEEF-FEE6-D552-B482-4B8DB6AD6E46}"/>
              </a:ext>
            </a:extLst>
          </p:cNvPr>
          <p:cNvSpPr txBox="1"/>
          <p:nvPr/>
        </p:nvSpPr>
        <p:spPr>
          <a:xfrm>
            <a:off x="1532964" y="4505173"/>
            <a:ext cx="9592235" cy="646331"/>
          </a:xfrm>
          <a:prstGeom prst="rect">
            <a:avLst/>
          </a:prstGeom>
          <a:solidFill>
            <a:schemeClr val="accent3"/>
          </a:solidFill>
        </p:spPr>
        <p:txBody>
          <a:bodyPr wrap="square">
            <a:spAutoFit/>
          </a:bodyPr>
          <a:lstStyle/>
          <a:p>
            <a:pPr algn="ctr"/>
            <a:r>
              <a:rPr lang="en-US" b="0" i="0" dirty="0">
                <a:solidFill>
                  <a:schemeClr val="bg2"/>
                </a:solidFill>
                <a:effectLst/>
                <a:latin typeface="Open Sans" panose="020B0606030504020204" pitchFamily="34" charset="0"/>
              </a:rPr>
              <a:t>FC + HC was not associated with shock reversal at greater than 72 hours or decreased in-hospital mortality in a retrospective study that included 251 patients.</a:t>
            </a:r>
            <a:endParaRPr lang="en-US" dirty="0">
              <a:solidFill>
                <a:schemeClr val="bg2"/>
              </a:solidFill>
            </a:endParaRPr>
          </a:p>
        </p:txBody>
      </p:sp>
    </p:spTree>
    <p:extLst>
      <p:ext uri="{BB962C8B-B14F-4D97-AF65-F5344CB8AC3E}">
        <p14:creationId xmlns:p14="http://schemas.microsoft.com/office/powerpoint/2010/main" val="3761958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DC8A1-039A-FEC5-13AE-D973D0DBDB1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705AE6D-7CE7-1449-32BB-B191C5ACA311}"/>
              </a:ext>
            </a:extLst>
          </p:cNvPr>
          <p:cNvSpPr txBox="1"/>
          <p:nvPr/>
        </p:nvSpPr>
        <p:spPr>
          <a:xfrm>
            <a:off x="1266059" y="4002011"/>
            <a:ext cx="9592235" cy="2031325"/>
          </a:xfrm>
          <a:prstGeom prst="rect">
            <a:avLst/>
          </a:prstGeom>
          <a:solidFill>
            <a:schemeClr val="accent3"/>
          </a:solidFill>
        </p:spPr>
        <p:txBody>
          <a:bodyPr wrap="square">
            <a:spAutoFit/>
          </a:bodyPr>
          <a:lstStyle/>
          <a:p>
            <a:pPr algn="ctr"/>
            <a:r>
              <a:rPr lang="en-US" b="0" i="0" dirty="0">
                <a:solidFill>
                  <a:schemeClr val="bg1"/>
                </a:solidFill>
                <a:effectLst/>
                <a:latin typeface="futura-lt-w01-book"/>
              </a:rPr>
              <a:t>In a systematic review and Bayesian network meta-analysis of 17 trials (7,688 patients), fludrocortisone plus hydrocortisone showed a lower risk of all-cause mortality in adult septic shock compared to hydrocortisone alone and placebo/usual care. The combination treatment had a 0.85 relative risk of mortality (moderate-certainty evidence) and was 12% more effective than hydrocortisone alone (low-certainty evidence). The analysis relied mainly on indirect evidence due to limited direct comparisons.</a:t>
            </a:r>
            <a:endParaRPr lang="en-US" dirty="0">
              <a:solidFill>
                <a:schemeClr val="bg1"/>
              </a:solidFill>
            </a:endParaRPr>
          </a:p>
        </p:txBody>
      </p:sp>
      <p:sp>
        <p:nvSpPr>
          <p:cNvPr id="8" name="Rectangle 7">
            <a:hlinkClick r:id="rId2" action="ppaction://hlinksldjump"/>
            <a:extLst>
              <a:ext uri="{FF2B5EF4-FFF2-40B4-BE49-F238E27FC236}">
                <a16:creationId xmlns:a16="http://schemas.microsoft.com/office/drawing/2014/main" id="{B6D3DF2C-9A5A-0E2C-73E6-32FC4216E8A4}"/>
              </a:ext>
            </a:extLst>
          </p:cNvPr>
          <p:cNvSpPr/>
          <p:nvPr/>
        </p:nvSpPr>
        <p:spPr>
          <a:xfrm>
            <a:off x="98612" y="6415795"/>
            <a:ext cx="11927133" cy="430306"/>
          </a:xfrm>
          <a:prstGeom prst="rect">
            <a:avLst/>
          </a:prstGeom>
          <a:solidFill>
            <a:srgbClr val="77A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1919AB-32AF-0D98-55CD-3A2602CAA25F}"/>
              </a:ext>
            </a:extLst>
          </p:cNvPr>
          <p:cNvPicPr>
            <a:picLocks noChangeAspect="1"/>
          </p:cNvPicPr>
          <p:nvPr/>
        </p:nvPicPr>
        <p:blipFill>
          <a:blip r:embed="rId3"/>
          <a:stretch>
            <a:fillRect/>
          </a:stretch>
        </p:blipFill>
        <p:spPr>
          <a:xfrm>
            <a:off x="2166115" y="1027218"/>
            <a:ext cx="7792125" cy="2800593"/>
          </a:xfrm>
          <a:prstGeom prst="rect">
            <a:avLst/>
          </a:prstGeom>
          <a:ln>
            <a:solidFill>
              <a:srgbClr val="FF0000"/>
            </a:solidFill>
          </a:ln>
        </p:spPr>
      </p:pic>
    </p:spTree>
    <p:extLst>
      <p:ext uri="{BB962C8B-B14F-4D97-AF65-F5344CB8AC3E}">
        <p14:creationId xmlns:p14="http://schemas.microsoft.com/office/powerpoint/2010/main" val="3374916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0ADC5C-E0AF-D261-4293-CA9EDD92CF75}"/>
              </a:ext>
            </a:extLst>
          </p:cNvPr>
          <p:cNvPicPr>
            <a:picLocks noChangeAspect="1"/>
          </p:cNvPicPr>
          <p:nvPr/>
        </p:nvPicPr>
        <p:blipFill>
          <a:blip r:embed="rId2"/>
          <a:stretch>
            <a:fillRect/>
          </a:stretch>
        </p:blipFill>
        <p:spPr>
          <a:xfrm>
            <a:off x="1720625" y="990474"/>
            <a:ext cx="8750750" cy="4877051"/>
          </a:xfrm>
          <a:prstGeom prst="rect">
            <a:avLst/>
          </a:prstGeom>
        </p:spPr>
      </p:pic>
      <p:sp>
        <p:nvSpPr>
          <p:cNvPr id="5" name="TextBox 4">
            <a:extLst>
              <a:ext uri="{FF2B5EF4-FFF2-40B4-BE49-F238E27FC236}">
                <a16:creationId xmlns:a16="http://schemas.microsoft.com/office/drawing/2014/main" id="{AE8AE237-4B10-C025-548D-87C6EA0E6C18}"/>
              </a:ext>
            </a:extLst>
          </p:cNvPr>
          <p:cNvSpPr txBox="1"/>
          <p:nvPr/>
        </p:nvSpPr>
        <p:spPr>
          <a:xfrm>
            <a:off x="707781" y="6504957"/>
            <a:ext cx="10776438" cy="253916"/>
          </a:xfrm>
          <a:prstGeom prst="rect">
            <a:avLst/>
          </a:prstGeom>
          <a:noFill/>
        </p:spPr>
        <p:txBody>
          <a:bodyPr wrap="square">
            <a:spAutoFit/>
          </a:bodyPr>
          <a:lstStyle/>
          <a:p>
            <a:pPr algn="ctr"/>
            <a:r>
              <a:rPr lang="en-US" sz="1050" dirty="0">
                <a:solidFill>
                  <a:schemeClr val="bg1"/>
                </a:solidFill>
              </a:rPr>
              <a:t>Lai, Pei-Chun MD, PhD et al.. Critical Care Medicine 52(4):p e193-e202, April 2024.</a:t>
            </a:r>
          </a:p>
        </p:txBody>
      </p:sp>
    </p:spTree>
    <p:extLst>
      <p:ext uri="{BB962C8B-B14F-4D97-AF65-F5344CB8AC3E}">
        <p14:creationId xmlns:p14="http://schemas.microsoft.com/office/powerpoint/2010/main" val="4054255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s arm with a rash on it&#10;&#10;Description automatically generated">
            <a:hlinkClick r:id="rId2" action="ppaction://hlinksldjump"/>
            <a:extLst>
              <a:ext uri="{FF2B5EF4-FFF2-40B4-BE49-F238E27FC236}">
                <a16:creationId xmlns:a16="http://schemas.microsoft.com/office/drawing/2014/main" id="{B5BD890E-7EAB-9A8F-4210-4768E1D5D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930517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3B2F9A29-3657-9166-DF3C-0878982F5C22}"/>
              </a:ext>
            </a:extLst>
          </p:cNvPr>
          <p:cNvSpPr/>
          <p:nvPr/>
        </p:nvSpPr>
        <p:spPr>
          <a:xfrm>
            <a:off x="98612" y="6415795"/>
            <a:ext cx="11927133" cy="430306"/>
          </a:xfrm>
          <a:prstGeom prst="rect">
            <a:avLst/>
          </a:prstGeom>
          <a:solidFill>
            <a:srgbClr val="77A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CF901A5-A4BA-3AE7-34CE-1EF70C83B04A}"/>
              </a:ext>
            </a:extLst>
          </p:cNvPr>
          <p:cNvPicPr>
            <a:picLocks noChangeAspect="1"/>
          </p:cNvPicPr>
          <p:nvPr/>
        </p:nvPicPr>
        <p:blipFill>
          <a:blip r:embed="rId4"/>
          <a:stretch>
            <a:fillRect/>
          </a:stretch>
        </p:blipFill>
        <p:spPr>
          <a:xfrm>
            <a:off x="3936567" y="0"/>
            <a:ext cx="4318866" cy="6858000"/>
          </a:xfrm>
          <a:prstGeom prst="rect">
            <a:avLst/>
          </a:prstGeom>
        </p:spPr>
      </p:pic>
      <p:sp>
        <p:nvSpPr>
          <p:cNvPr id="4" name="TextBox 3">
            <a:extLst>
              <a:ext uri="{FF2B5EF4-FFF2-40B4-BE49-F238E27FC236}">
                <a16:creationId xmlns:a16="http://schemas.microsoft.com/office/drawing/2014/main" id="{E6416CB7-527D-219A-76DC-C24BB8D53985}"/>
              </a:ext>
            </a:extLst>
          </p:cNvPr>
          <p:cNvSpPr txBox="1"/>
          <p:nvPr/>
        </p:nvSpPr>
        <p:spPr>
          <a:xfrm>
            <a:off x="1588375" y="2551837"/>
            <a:ext cx="9530255" cy="1938992"/>
          </a:xfrm>
          <a:prstGeom prst="rect">
            <a:avLst/>
          </a:prstGeom>
          <a:solidFill>
            <a:schemeClr val="accent2"/>
          </a:solidFill>
        </p:spPr>
        <p:txBody>
          <a:bodyPr wrap="square">
            <a:spAutoFit/>
          </a:bodyPr>
          <a:lstStyle/>
          <a:p>
            <a:pPr algn="ctr"/>
            <a:r>
              <a:rPr lang="en-US" sz="2400" dirty="0">
                <a:solidFill>
                  <a:schemeClr val="bg1"/>
                </a:solidFill>
              </a:rPr>
              <a:t>A total of 19 studies involving 95,841 patients were included. Hydrocortisone plus fludrocortisone showed the lowest short-term mortality versus placebo (odds ratio [OR]: 0.79; 95% credible interval [</a:t>
            </a:r>
            <a:r>
              <a:rPr lang="en-US" sz="2400" dirty="0" err="1">
                <a:solidFill>
                  <a:schemeClr val="bg1"/>
                </a:solidFill>
              </a:rPr>
              <a:t>CrI</a:t>
            </a:r>
            <a:r>
              <a:rPr lang="en-US" sz="2400" dirty="0">
                <a:solidFill>
                  <a:schemeClr val="bg1"/>
                </a:solidFill>
              </a:rPr>
              <a:t>], 0.64–0.99; number needed to treat [NNT]: 21, range: 12–500; low certainty of evidence)</a:t>
            </a:r>
          </a:p>
        </p:txBody>
      </p:sp>
    </p:spTree>
    <p:extLst>
      <p:ext uri="{BB962C8B-B14F-4D97-AF65-F5344CB8AC3E}">
        <p14:creationId xmlns:p14="http://schemas.microsoft.com/office/powerpoint/2010/main" val="225298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2866760" y="5972308"/>
            <a:ext cx="6438320" cy="162609"/>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656722" algn="l"/>
                <a:tab pos="1313444" algn="l"/>
                <a:tab pos="1970166" algn="l"/>
                <a:tab pos="2626888" algn="l"/>
                <a:tab pos="3283610" algn="l"/>
              </a:tabLst>
            </a:pPr>
            <a:r>
              <a:rPr lang="en-GB" sz="1089" b="1">
                <a:solidFill>
                  <a:srgbClr val="FFFFFF"/>
                </a:solidFill>
                <a:latin typeface="Arial" charset="0"/>
              </a:rPr>
              <a:t>Pirracchio R et al. NEJM Evid2023;2:EVIDoa2300034</a:t>
            </a:r>
            <a:endParaRPr lang="en-GB" sz="1089" b="1" dirty="0">
              <a:solidFill>
                <a:srgbClr val="FFFFFF"/>
              </a:solidFill>
              <a:latin typeface="Arial" charset="0"/>
            </a:endParaRPr>
          </a:p>
        </p:txBody>
      </p:sp>
      <p:pic>
        <p:nvPicPr>
          <p:cNvPr id="6" name="Picture 5" descr="Image"/>
          <p:cNvPicPr>
            <a:picLocks noChangeAspect="1"/>
          </p:cNvPicPr>
          <p:nvPr/>
        </p:nvPicPr>
        <p:blipFill>
          <a:blip r:embed="rId3" cstate="print"/>
          <a:stretch>
            <a:fillRect/>
          </a:stretch>
        </p:blipFill>
        <p:spPr>
          <a:xfrm>
            <a:off x="1954306" y="14401"/>
            <a:ext cx="8157882" cy="6306476"/>
          </a:xfrm>
          <a:prstGeom prst="rect">
            <a:avLst/>
          </a:prstGeom>
        </p:spPr>
      </p:pic>
      <p:sp>
        <p:nvSpPr>
          <p:cNvPr id="8" name="Rectangle 7">
            <a:hlinkClick r:id="rId4" action="ppaction://hlinksldjump"/>
            <a:extLst>
              <a:ext uri="{FF2B5EF4-FFF2-40B4-BE49-F238E27FC236}">
                <a16:creationId xmlns:a16="http://schemas.microsoft.com/office/drawing/2014/main" id="{42CFB6F0-2465-902B-91F8-85DB591C65BD}"/>
              </a:ext>
            </a:extLst>
          </p:cNvPr>
          <p:cNvSpPr/>
          <p:nvPr/>
        </p:nvSpPr>
        <p:spPr>
          <a:xfrm>
            <a:off x="98612" y="6415795"/>
            <a:ext cx="11927133" cy="430306"/>
          </a:xfrm>
          <a:prstGeom prst="rect">
            <a:avLst/>
          </a:prstGeom>
          <a:solidFill>
            <a:srgbClr val="77A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8783233-F7F8-2F54-B1C8-768B31EDCB00}"/>
              </a:ext>
            </a:extLst>
          </p:cNvPr>
          <p:cNvSpPr/>
          <p:nvPr/>
        </p:nvSpPr>
        <p:spPr>
          <a:xfrm>
            <a:off x="2169457" y="5252072"/>
            <a:ext cx="7135623" cy="162609"/>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44C39AE-3813-3CF6-04CA-C5C525B1A063}"/>
              </a:ext>
            </a:extLst>
          </p:cNvPr>
          <p:cNvSpPr txBox="1"/>
          <p:nvPr/>
        </p:nvSpPr>
        <p:spPr>
          <a:xfrm>
            <a:off x="1575995" y="6361677"/>
            <a:ext cx="9344809" cy="523220"/>
          </a:xfrm>
          <a:prstGeom prst="rect">
            <a:avLst/>
          </a:prstGeom>
          <a:noFill/>
        </p:spPr>
        <p:txBody>
          <a:bodyPr wrap="square">
            <a:spAutoFit/>
          </a:bodyPr>
          <a:lstStyle/>
          <a:p>
            <a:pPr algn="ctr"/>
            <a:r>
              <a:rPr lang="en-US" sz="1400" b="0" i="0" dirty="0" err="1">
                <a:solidFill>
                  <a:schemeClr val="bg1"/>
                </a:solidFill>
                <a:effectLst/>
                <a:latin typeface="Lyon Text Web"/>
              </a:rPr>
              <a:t>Pirracchio</a:t>
            </a:r>
            <a:r>
              <a:rPr lang="en-US" sz="1400" b="0" i="0" dirty="0">
                <a:solidFill>
                  <a:schemeClr val="bg1"/>
                </a:solidFill>
                <a:effectLst/>
                <a:latin typeface="Lyon Text Web"/>
              </a:rPr>
              <a:t> R, </a:t>
            </a:r>
            <a:r>
              <a:rPr lang="en-US" sz="1400" b="0" i="0" dirty="0" err="1">
                <a:solidFill>
                  <a:schemeClr val="bg1"/>
                </a:solidFill>
                <a:effectLst/>
                <a:latin typeface="Lyon Text Web"/>
              </a:rPr>
              <a:t>Annane</a:t>
            </a:r>
            <a:r>
              <a:rPr lang="en-US" sz="1400" b="0" i="0" dirty="0">
                <a:solidFill>
                  <a:schemeClr val="bg1"/>
                </a:solidFill>
                <a:effectLst/>
                <a:latin typeface="Lyon Text Web"/>
              </a:rPr>
              <a:t> D, </a:t>
            </a:r>
            <a:r>
              <a:rPr lang="en-US" sz="1400" b="0" i="0" dirty="0" err="1">
                <a:solidFill>
                  <a:schemeClr val="bg1"/>
                </a:solidFill>
                <a:effectLst/>
                <a:latin typeface="Lyon Text Web"/>
              </a:rPr>
              <a:t>Waschka</a:t>
            </a:r>
            <a:r>
              <a:rPr lang="en-US" sz="1400" b="0" i="0" dirty="0">
                <a:solidFill>
                  <a:schemeClr val="bg1"/>
                </a:solidFill>
                <a:effectLst/>
                <a:latin typeface="Lyon Text Web"/>
              </a:rPr>
              <a:t> AK, et al. Patient-level meta-analysis of low-dose hydrocortisone in adults with septic shock. </a:t>
            </a:r>
            <a:r>
              <a:rPr lang="en-US" sz="1400" b="0" i="1" dirty="0">
                <a:solidFill>
                  <a:schemeClr val="bg1"/>
                </a:solidFill>
                <a:effectLst/>
                <a:latin typeface="Lyon Text Web"/>
              </a:rPr>
              <a:t>NEJM Evid</a:t>
            </a:r>
            <a:r>
              <a:rPr lang="en-US" sz="1400" b="0" i="0" dirty="0">
                <a:solidFill>
                  <a:schemeClr val="bg1"/>
                </a:solidFill>
                <a:effectLst/>
                <a:latin typeface="Lyon Text Web"/>
              </a:rPr>
              <a:t> 2023;2(6).</a:t>
            </a:r>
            <a:endParaRPr lang="en-US" sz="1400" dirty="0">
              <a:solidFill>
                <a:schemeClr val="bg1"/>
              </a:solidFill>
            </a:endParaRPr>
          </a:p>
        </p:txBody>
      </p:sp>
      <p:pic>
        <p:nvPicPr>
          <p:cNvPr id="7" name="Picture 4">
            <a:extLst>
              <a:ext uri="{FF2B5EF4-FFF2-40B4-BE49-F238E27FC236}">
                <a16:creationId xmlns:a16="http://schemas.microsoft.com/office/drawing/2014/main" id="{1C083599-EF7C-A583-49EC-A6BA41AF44BD}"/>
              </a:ext>
            </a:extLst>
          </p:cNvPr>
          <p:cNvPicPr>
            <a:picLocks noChangeAspect="1" noChangeArrowheads="1"/>
          </p:cNvPicPr>
          <p:nvPr/>
        </p:nvPicPr>
        <p:blipFill>
          <a:blip r:embed="rId5" cstate="print"/>
          <a:srcRect/>
          <a:stretch>
            <a:fillRect/>
          </a:stretch>
        </p:blipFill>
        <p:spPr bwMode="auto">
          <a:xfrm>
            <a:off x="11374546" y="6447651"/>
            <a:ext cx="826419" cy="419316"/>
          </a:xfrm>
          <a:prstGeom prst="rect">
            <a:avLst/>
          </a:prstGeom>
          <a:noFill/>
        </p:spPr>
      </p:pic>
      <p:sp>
        <p:nvSpPr>
          <p:cNvPr id="3" name="Rectangle 2">
            <a:extLst>
              <a:ext uri="{FF2B5EF4-FFF2-40B4-BE49-F238E27FC236}">
                <a16:creationId xmlns:a16="http://schemas.microsoft.com/office/drawing/2014/main" id="{D86042EF-7DF5-58CD-B42A-19F40888C69A}"/>
              </a:ext>
            </a:extLst>
          </p:cNvPr>
          <p:cNvSpPr/>
          <p:nvPr/>
        </p:nvSpPr>
        <p:spPr>
          <a:xfrm>
            <a:off x="2169457" y="4846223"/>
            <a:ext cx="7135623" cy="162609"/>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27915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04E820-E511-E56C-158E-925F7F6D3D96}"/>
              </a:ext>
            </a:extLst>
          </p:cNvPr>
          <p:cNvSpPr>
            <a:spLocks noGrp="1"/>
          </p:cNvSpPr>
          <p:nvPr>
            <p:ph type="title"/>
          </p:nvPr>
        </p:nvSpPr>
        <p:spPr/>
        <p:txBody>
          <a:bodyPr>
            <a:normAutofit fontScale="90000"/>
          </a:bodyPr>
          <a:lstStyle/>
          <a:p>
            <a:r>
              <a:rPr lang="en-US" b="1" i="0" dirty="0">
                <a:solidFill>
                  <a:srgbClr val="1A1A1A"/>
                </a:solidFill>
                <a:effectLst/>
                <a:latin typeface="OTNEJMScalaSansLF"/>
              </a:rPr>
              <a:t>Association between Steroid and 90-Day Mortality</a:t>
            </a:r>
            <a:endParaRPr lang="en-US" dirty="0"/>
          </a:p>
        </p:txBody>
      </p:sp>
      <p:pic>
        <p:nvPicPr>
          <p:cNvPr id="4" name="Picture 2">
            <a:extLst>
              <a:ext uri="{FF2B5EF4-FFF2-40B4-BE49-F238E27FC236}">
                <a16:creationId xmlns:a16="http://schemas.microsoft.com/office/drawing/2014/main" id="{806F88A1-83CA-9839-95D9-2BAF3514097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71987"/>
          <a:stretch/>
        </p:blipFill>
        <p:spPr bwMode="auto">
          <a:xfrm>
            <a:off x="393186" y="1972235"/>
            <a:ext cx="11472400" cy="36575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hlinkClick r:id="rId3" action="ppaction://hlinksldjump"/>
            <a:extLst>
              <a:ext uri="{FF2B5EF4-FFF2-40B4-BE49-F238E27FC236}">
                <a16:creationId xmlns:a16="http://schemas.microsoft.com/office/drawing/2014/main" id="{E127F601-4D37-6997-2FAA-13D9FF9DF8AA}"/>
              </a:ext>
            </a:extLst>
          </p:cNvPr>
          <p:cNvSpPr/>
          <p:nvPr/>
        </p:nvSpPr>
        <p:spPr>
          <a:xfrm>
            <a:off x="98612" y="6415795"/>
            <a:ext cx="11927133" cy="430306"/>
          </a:xfrm>
          <a:prstGeom prst="rect">
            <a:avLst/>
          </a:prstGeom>
          <a:solidFill>
            <a:srgbClr val="77A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5B1CC38-59AA-8174-0CDC-10C167E60785}"/>
              </a:ext>
            </a:extLst>
          </p:cNvPr>
          <p:cNvSpPr txBox="1"/>
          <p:nvPr/>
        </p:nvSpPr>
        <p:spPr>
          <a:xfrm>
            <a:off x="1423595" y="6334780"/>
            <a:ext cx="9344809" cy="523220"/>
          </a:xfrm>
          <a:prstGeom prst="rect">
            <a:avLst/>
          </a:prstGeom>
          <a:noFill/>
        </p:spPr>
        <p:txBody>
          <a:bodyPr wrap="square">
            <a:spAutoFit/>
          </a:bodyPr>
          <a:lstStyle/>
          <a:p>
            <a:pPr algn="ctr"/>
            <a:r>
              <a:rPr lang="en-US" sz="1400" b="0" i="0" dirty="0" err="1">
                <a:solidFill>
                  <a:schemeClr val="bg1"/>
                </a:solidFill>
                <a:effectLst/>
                <a:latin typeface="Lyon Text Web"/>
              </a:rPr>
              <a:t>Pirracchio</a:t>
            </a:r>
            <a:r>
              <a:rPr lang="en-US" sz="1400" b="0" i="0" dirty="0">
                <a:solidFill>
                  <a:schemeClr val="bg1"/>
                </a:solidFill>
                <a:effectLst/>
                <a:latin typeface="Lyon Text Web"/>
              </a:rPr>
              <a:t> R, </a:t>
            </a:r>
            <a:r>
              <a:rPr lang="en-US" sz="1400" b="0" i="0" dirty="0" err="1">
                <a:solidFill>
                  <a:schemeClr val="bg1"/>
                </a:solidFill>
                <a:effectLst/>
                <a:latin typeface="Lyon Text Web"/>
              </a:rPr>
              <a:t>Annane</a:t>
            </a:r>
            <a:r>
              <a:rPr lang="en-US" sz="1400" b="0" i="0" dirty="0">
                <a:solidFill>
                  <a:schemeClr val="bg1"/>
                </a:solidFill>
                <a:effectLst/>
                <a:latin typeface="Lyon Text Web"/>
              </a:rPr>
              <a:t> D, </a:t>
            </a:r>
            <a:r>
              <a:rPr lang="en-US" sz="1400" b="0" i="0" dirty="0" err="1">
                <a:solidFill>
                  <a:schemeClr val="bg1"/>
                </a:solidFill>
                <a:effectLst/>
                <a:latin typeface="Lyon Text Web"/>
              </a:rPr>
              <a:t>Waschka</a:t>
            </a:r>
            <a:r>
              <a:rPr lang="en-US" sz="1400" b="0" i="0" dirty="0">
                <a:solidFill>
                  <a:schemeClr val="bg1"/>
                </a:solidFill>
                <a:effectLst/>
                <a:latin typeface="Lyon Text Web"/>
              </a:rPr>
              <a:t> AK, et al. Patient-level meta-analysis of low-dose hydrocortisone in adults with septic shock. </a:t>
            </a:r>
            <a:r>
              <a:rPr lang="en-US" sz="1400" b="0" i="1" dirty="0">
                <a:solidFill>
                  <a:schemeClr val="bg1"/>
                </a:solidFill>
                <a:effectLst/>
                <a:latin typeface="Lyon Text Web"/>
              </a:rPr>
              <a:t>NEJM Evid</a:t>
            </a:r>
            <a:r>
              <a:rPr lang="en-US" sz="1400" b="0" i="0" dirty="0">
                <a:solidFill>
                  <a:schemeClr val="bg1"/>
                </a:solidFill>
                <a:effectLst/>
                <a:latin typeface="Lyon Text Web"/>
              </a:rPr>
              <a:t> 2023;2(6).</a:t>
            </a:r>
            <a:endParaRPr lang="en-US" sz="1400" dirty="0">
              <a:solidFill>
                <a:schemeClr val="bg1"/>
              </a:solidFill>
            </a:endParaRPr>
          </a:p>
        </p:txBody>
      </p:sp>
      <p:sp>
        <p:nvSpPr>
          <p:cNvPr id="7" name="Rectangle 6">
            <a:extLst>
              <a:ext uri="{FF2B5EF4-FFF2-40B4-BE49-F238E27FC236}">
                <a16:creationId xmlns:a16="http://schemas.microsoft.com/office/drawing/2014/main" id="{E452102B-C5FB-6915-F2AB-607333060557}"/>
              </a:ext>
            </a:extLst>
          </p:cNvPr>
          <p:cNvSpPr/>
          <p:nvPr/>
        </p:nvSpPr>
        <p:spPr>
          <a:xfrm>
            <a:off x="636493" y="4132730"/>
            <a:ext cx="10919012" cy="407893"/>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a:extLst>
              <a:ext uri="{FF2B5EF4-FFF2-40B4-BE49-F238E27FC236}">
                <a16:creationId xmlns:a16="http://schemas.microsoft.com/office/drawing/2014/main" id="{651FA22C-F854-D680-3FC6-B6FD474BC718}"/>
              </a:ext>
            </a:extLst>
          </p:cNvPr>
          <p:cNvPicPr>
            <a:picLocks noChangeAspect="1" noChangeArrowheads="1"/>
          </p:cNvPicPr>
          <p:nvPr/>
        </p:nvPicPr>
        <p:blipFill>
          <a:blip r:embed="rId4" cstate="print"/>
          <a:srcRect/>
          <a:stretch>
            <a:fillRect/>
          </a:stretch>
        </p:blipFill>
        <p:spPr bwMode="auto">
          <a:xfrm>
            <a:off x="11222146" y="6420754"/>
            <a:ext cx="826419" cy="419316"/>
          </a:xfrm>
          <a:prstGeom prst="rect">
            <a:avLst/>
          </a:prstGeom>
          <a:noFill/>
        </p:spPr>
      </p:pic>
    </p:spTree>
    <p:extLst>
      <p:ext uri="{BB962C8B-B14F-4D97-AF65-F5344CB8AC3E}">
        <p14:creationId xmlns:p14="http://schemas.microsoft.com/office/powerpoint/2010/main" val="420857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E87DCC5-48B8-4E7B-4E71-6E4EAF016B46}"/>
              </a:ext>
            </a:extLst>
          </p:cNvPr>
          <p:cNvGraphicFramePr/>
          <p:nvPr/>
        </p:nvGraphicFramePr>
        <p:xfrm>
          <a:off x="242048" y="1443318"/>
          <a:ext cx="11636188" cy="4688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54DD0DC2-E2EE-4A44-1A43-4CADBAB3F81E}"/>
              </a:ext>
            </a:extLst>
          </p:cNvPr>
          <p:cNvSpPr>
            <a:spLocks noGrp="1"/>
          </p:cNvSpPr>
          <p:nvPr>
            <p:ph type="title"/>
          </p:nvPr>
        </p:nvSpPr>
        <p:spPr/>
        <p:txBody>
          <a:bodyPr/>
          <a:lstStyle/>
          <a:p>
            <a:r>
              <a:rPr lang="en-US" dirty="0"/>
              <a:t>Steroid Use in Septic Shock</a:t>
            </a:r>
          </a:p>
        </p:txBody>
      </p:sp>
      <p:sp>
        <p:nvSpPr>
          <p:cNvPr id="4" name="Rectangle 3">
            <a:hlinkClick r:id="rId7" action="ppaction://hlinksldjump"/>
            <a:extLst>
              <a:ext uri="{FF2B5EF4-FFF2-40B4-BE49-F238E27FC236}">
                <a16:creationId xmlns:a16="http://schemas.microsoft.com/office/drawing/2014/main" id="{EB458C7F-6A64-1D63-14C6-7452ACB6D361}"/>
              </a:ext>
            </a:extLst>
          </p:cNvPr>
          <p:cNvSpPr/>
          <p:nvPr/>
        </p:nvSpPr>
        <p:spPr>
          <a:xfrm>
            <a:off x="775039" y="6415795"/>
            <a:ext cx="11250706" cy="430306"/>
          </a:xfrm>
          <a:prstGeom prst="rect">
            <a:avLst/>
          </a:prstGeom>
          <a:solidFill>
            <a:srgbClr val="77A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7075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04E820-E511-E56C-158E-925F7F6D3D96}"/>
              </a:ext>
            </a:extLst>
          </p:cNvPr>
          <p:cNvSpPr>
            <a:spLocks noGrp="1"/>
          </p:cNvSpPr>
          <p:nvPr>
            <p:ph type="title"/>
          </p:nvPr>
        </p:nvSpPr>
        <p:spPr/>
        <p:txBody>
          <a:bodyPr>
            <a:normAutofit fontScale="90000"/>
          </a:bodyPr>
          <a:lstStyle/>
          <a:p>
            <a:r>
              <a:rPr lang="en-US" b="1" i="0" dirty="0">
                <a:solidFill>
                  <a:srgbClr val="1A1A1A"/>
                </a:solidFill>
                <a:effectLst/>
                <a:latin typeface="OTNEJMScalaSansLF"/>
              </a:rPr>
              <a:t>Association between Steroid and 90-Day Mortality</a:t>
            </a:r>
            <a:endParaRPr lang="en-US" dirty="0"/>
          </a:p>
        </p:txBody>
      </p:sp>
      <p:pic>
        <p:nvPicPr>
          <p:cNvPr id="4" name="Picture 2">
            <a:extLst>
              <a:ext uri="{FF2B5EF4-FFF2-40B4-BE49-F238E27FC236}">
                <a16:creationId xmlns:a16="http://schemas.microsoft.com/office/drawing/2014/main" id="{806F88A1-83CA-9839-95D9-2BAF3514097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71987"/>
          <a:stretch/>
        </p:blipFill>
        <p:spPr bwMode="auto">
          <a:xfrm>
            <a:off x="393186" y="1972235"/>
            <a:ext cx="11472400" cy="36575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hlinkClick r:id="rId3" action="ppaction://hlinksldjump"/>
            <a:extLst>
              <a:ext uri="{FF2B5EF4-FFF2-40B4-BE49-F238E27FC236}">
                <a16:creationId xmlns:a16="http://schemas.microsoft.com/office/drawing/2014/main" id="{E127F601-4D37-6997-2FAA-13D9FF9DF8AA}"/>
              </a:ext>
            </a:extLst>
          </p:cNvPr>
          <p:cNvSpPr/>
          <p:nvPr/>
        </p:nvSpPr>
        <p:spPr>
          <a:xfrm>
            <a:off x="98612" y="6415795"/>
            <a:ext cx="11927133" cy="430306"/>
          </a:xfrm>
          <a:prstGeom prst="rect">
            <a:avLst/>
          </a:prstGeom>
          <a:solidFill>
            <a:srgbClr val="77A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5B1CC38-59AA-8174-0CDC-10C167E60785}"/>
              </a:ext>
            </a:extLst>
          </p:cNvPr>
          <p:cNvSpPr txBox="1"/>
          <p:nvPr/>
        </p:nvSpPr>
        <p:spPr>
          <a:xfrm>
            <a:off x="1423595" y="6334780"/>
            <a:ext cx="9344809" cy="523220"/>
          </a:xfrm>
          <a:prstGeom prst="rect">
            <a:avLst/>
          </a:prstGeom>
          <a:noFill/>
        </p:spPr>
        <p:txBody>
          <a:bodyPr wrap="square">
            <a:spAutoFit/>
          </a:bodyPr>
          <a:lstStyle/>
          <a:p>
            <a:pPr algn="ctr"/>
            <a:r>
              <a:rPr lang="en-US" sz="1400" b="0" i="0" dirty="0" err="1">
                <a:solidFill>
                  <a:schemeClr val="bg1"/>
                </a:solidFill>
                <a:effectLst/>
                <a:latin typeface="Lyon Text Web"/>
              </a:rPr>
              <a:t>Pirracchio</a:t>
            </a:r>
            <a:r>
              <a:rPr lang="en-US" sz="1400" b="0" i="0" dirty="0">
                <a:solidFill>
                  <a:schemeClr val="bg1"/>
                </a:solidFill>
                <a:effectLst/>
                <a:latin typeface="Lyon Text Web"/>
              </a:rPr>
              <a:t> R, </a:t>
            </a:r>
            <a:r>
              <a:rPr lang="en-US" sz="1400" b="0" i="0" dirty="0" err="1">
                <a:solidFill>
                  <a:schemeClr val="bg1"/>
                </a:solidFill>
                <a:effectLst/>
                <a:latin typeface="Lyon Text Web"/>
              </a:rPr>
              <a:t>Annane</a:t>
            </a:r>
            <a:r>
              <a:rPr lang="en-US" sz="1400" b="0" i="0" dirty="0">
                <a:solidFill>
                  <a:schemeClr val="bg1"/>
                </a:solidFill>
                <a:effectLst/>
                <a:latin typeface="Lyon Text Web"/>
              </a:rPr>
              <a:t> D, </a:t>
            </a:r>
            <a:r>
              <a:rPr lang="en-US" sz="1400" b="0" i="0" dirty="0" err="1">
                <a:solidFill>
                  <a:schemeClr val="bg1"/>
                </a:solidFill>
                <a:effectLst/>
                <a:latin typeface="Lyon Text Web"/>
              </a:rPr>
              <a:t>Waschka</a:t>
            </a:r>
            <a:r>
              <a:rPr lang="en-US" sz="1400" b="0" i="0" dirty="0">
                <a:solidFill>
                  <a:schemeClr val="bg1"/>
                </a:solidFill>
                <a:effectLst/>
                <a:latin typeface="Lyon Text Web"/>
              </a:rPr>
              <a:t> AK, et al. Patient-level meta-analysis of low-dose hydrocortisone in adults with septic shock. </a:t>
            </a:r>
            <a:r>
              <a:rPr lang="en-US" sz="1400" b="0" i="1" dirty="0">
                <a:solidFill>
                  <a:schemeClr val="bg1"/>
                </a:solidFill>
                <a:effectLst/>
                <a:latin typeface="Lyon Text Web"/>
              </a:rPr>
              <a:t>NEJM Evid</a:t>
            </a:r>
            <a:r>
              <a:rPr lang="en-US" sz="1400" b="0" i="0" dirty="0">
                <a:solidFill>
                  <a:schemeClr val="bg1"/>
                </a:solidFill>
                <a:effectLst/>
                <a:latin typeface="Lyon Text Web"/>
              </a:rPr>
              <a:t> 2023;2(6).</a:t>
            </a:r>
            <a:endParaRPr lang="en-US" sz="1400" dirty="0">
              <a:solidFill>
                <a:schemeClr val="bg1"/>
              </a:solidFill>
            </a:endParaRPr>
          </a:p>
        </p:txBody>
      </p:sp>
      <p:sp>
        <p:nvSpPr>
          <p:cNvPr id="7" name="Rectangle 6">
            <a:extLst>
              <a:ext uri="{FF2B5EF4-FFF2-40B4-BE49-F238E27FC236}">
                <a16:creationId xmlns:a16="http://schemas.microsoft.com/office/drawing/2014/main" id="{E452102B-C5FB-6915-F2AB-607333060557}"/>
              </a:ext>
            </a:extLst>
          </p:cNvPr>
          <p:cNvSpPr/>
          <p:nvPr/>
        </p:nvSpPr>
        <p:spPr>
          <a:xfrm>
            <a:off x="602672" y="3393141"/>
            <a:ext cx="10919012" cy="407893"/>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a:extLst>
              <a:ext uri="{FF2B5EF4-FFF2-40B4-BE49-F238E27FC236}">
                <a16:creationId xmlns:a16="http://schemas.microsoft.com/office/drawing/2014/main" id="{651FA22C-F854-D680-3FC6-B6FD474BC718}"/>
              </a:ext>
            </a:extLst>
          </p:cNvPr>
          <p:cNvPicPr>
            <a:picLocks noChangeAspect="1" noChangeArrowheads="1"/>
          </p:cNvPicPr>
          <p:nvPr/>
        </p:nvPicPr>
        <p:blipFill>
          <a:blip r:embed="rId4" cstate="print"/>
          <a:srcRect/>
          <a:stretch>
            <a:fillRect/>
          </a:stretch>
        </p:blipFill>
        <p:spPr bwMode="auto">
          <a:xfrm>
            <a:off x="11222146" y="6420754"/>
            <a:ext cx="826419" cy="419316"/>
          </a:xfrm>
          <a:prstGeom prst="rect">
            <a:avLst/>
          </a:prstGeom>
          <a:noFill/>
        </p:spPr>
      </p:pic>
    </p:spTree>
    <p:extLst>
      <p:ext uri="{BB962C8B-B14F-4D97-AF65-F5344CB8AC3E}">
        <p14:creationId xmlns:p14="http://schemas.microsoft.com/office/powerpoint/2010/main" val="204066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a:stretch>
            <a:fillRect/>
          </a:stretch>
        </p:blipFill>
        <p:spPr>
          <a:xfrm>
            <a:off x="0" y="1387943"/>
            <a:ext cx="12192000" cy="1491108"/>
          </a:xfrm>
          <a:prstGeom prst="rect">
            <a:avLst/>
          </a:prstGeom>
        </p:spPr>
      </p:pic>
      <p:pic>
        <p:nvPicPr>
          <p:cNvPr id="3" name="Picture 2">
            <a:hlinkClick r:id="rId2" action="ppaction://hlinksldjump"/>
          </p:cNvPr>
          <p:cNvPicPr>
            <a:picLocks noChangeAspect="1"/>
          </p:cNvPicPr>
          <p:nvPr/>
        </p:nvPicPr>
        <p:blipFill>
          <a:blip r:embed="rId4"/>
          <a:stretch>
            <a:fillRect/>
          </a:stretch>
        </p:blipFill>
        <p:spPr>
          <a:xfrm>
            <a:off x="0" y="3039670"/>
            <a:ext cx="12192000" cy="1442322"/>
          </a:xfrm>
          <a:prstGeom prst="rect">
            <a:avLst/>
          </a:prstGeom>
        </p:spPr>
      </p:pic>
      <p:pic>
        <p:nvPicPr>
          <p:cNvPr id="5" name="Picture 4">
            <a:hlinkClick r:id="rId2" action="ppaction://hlinksldjump"/>
            <a:extLst>
              <a:ext uri="{FF2B5EF4-FFF2-40B4-BE49-F238E27FC236}">
                <a16:creationId xmlns:a16="http://schemas.microsoft.com/office/drawing/2014/main" id="{9667C2EB-6A65-7162-FAC9-64727E7BE9ED}"/>
              </a:ext>
            </a:extLst>
          </p:cNvPr>
          <p:cNvPicPr>
            <a:picLocks noChangeAspect="1"/>
          </p:cNvPicPr>
          <p:nvPr/>
        </p:nvPicPr>
        <p:blipFill>
          <a:blip r:embed="rId5"/>
          <a:stretch>
            <a:fillRect/>
          </a:stretch>
        </p:blipFill>
        <p:spPr>
          <a:xfrm>
            <a:off x="0" y="4642612"/>
            <a:ext cx="12192000" cy="1654890"/>
          </a:xfrm>
          <a:prstGeom prst="rect">
            <a:avLst/>
          </a:prstGeom>
        </p:spPr>
      </p:pic>
      <p:sp>
        <p:nvSpPr>
          <p:cNvPr id="4" name="Title 3">
            <a:extLst>
              <a:ext uri="{FF2B5EF4-FFF2-40B4-BE49-F238E27FC236}">
                <a16:creationId xmlns:a16="http://schemas.microsoft.com/office/drawing/2014/main" id="{E89F0525-1EAE-FBE3-A892-7168424258B2}"/>
              </a:ext>
            </a:extLst>
          </p:cNvPr>
          <p:cNvSpPr>
            <a:spLocks noGrp="1"/>
          </p:cNvSpPr>
          <p:nvPr>
            <p:ph type="title"/>
          </p:nvPr>
        </p:nvSpPr>
        <p:spPr/>
        <p:txBody>
          <a:bodyPr/>
          <a:lstStyle/>
          <a:p>
            <a:r>
              <a:rPr lang="en-US" dirty="0"/>
              <a:t>Hemodynamic Support</a:t>
            </a:r>
          </a:p>
        </p:txBody>
      </p:sp>
      <p:sp>
        <p:nvSpPr>
          <p:cNvPr id="6" name="Arrow: Up 5">
            <a:extLst>
              <a:ext uri="{FF2B5EF4-FFF2-40B4-BE49-F238E27FC236}">
                <a16:creationId xmlns:a16="http://schemas.microsoft.com/office/drawing/2014/main" id="{4F10C9D7-B54E-E837-72F0-AD68A7A50457}"/>
              </a:ext>
            </a:extLst>
          </p:cNvPr>
          <p:cNvSpPr/>
          <p:nvPr/>
        </p:nvSpPr>
        <p:spPr>
          <a:xfrm>
            <a:off x="7817223" y="2324344"/>
            <a:ext cx="519953" cy="554706"/>
          </a:xfrm>
          <a:prstGeom prst="up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Arrow: Up 6">
            <a:extLst>
              <a:ext uri="{FF2B5EF4-FFF2-40B4-BE49-F238E27FC236}">
                <a16:creationId xmlns:a16="http://schemas.microsoft.com/office/drawing/2014/main" id="{8EE57410-10CC-D458-82B3-8AEDF552027C}"/>
              </a:ext>
            </a:extLst>
          </p:cNvPr>
          <p:cNvSpPr/>
          <p:nvPr/>
        </p:nvSpPr>
        <p:spPr>
          <a:xfrm>
            <a:off x="7960659" y="5470057"/>
            <a:ext cx="519953" cy="554706"/>
          </a:xfrm>
          <a:prstGeom prst="upArrow">
            <a:avLst/>
          </a:prstGeom>
          <a:solidFill>
            <a:schemeClr val="accent6">
              <a:lumMod val="75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75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28948B-B768-1F98-5BF5-81336503097E}"/>
              </a:ext>
            </a:extLst>
          </p:cNvPr>
          <p:cNvPicPr>
            <a:picLocks noChangeAspect="1"/>
          </p:cNvPicPr>
          <p:nvPr/>
        </p:nvPicPr>
        <p:blipFill>
          <a:blip r:embed="rId2"/>
          <a:stretch>
            <a:fillRect/>
          </a:stretch>
        </p:blipFill>
        <p:spPr>
          <a:xfrm>
            <a:off x="0" y="2965662"/>
            <a:ext cx="12192000" cy="926675"/>
          </a:xfrm>
          <a:prstGeom prst="rect">
            <a:avLst/>
          </a:prstGeom>
        </p:spPr>
      </p:pic>
      <p:sp>
        <p:nvSpPr>
          <p:cNvPr id="2" name="Arrow: Up 1">
            <a:extLst>
              <a:ext uri="{FF2B5EF4-FFF2-40B4-BE49-F238E27FC236}">
                <a16:creationId xmlns:a16="http://schemas.microsoft.com/office/drawing/2014/main" id="{6FBE1C92-BDE3-1AFD-D5BC-9C355E2FFD3C}"/>
              </a:ext>
            </a:extLst>
          </p:cNvPr>
          <p:cNvSpPr/>
          <p:nvPr/>
        </p:nvSpPr>
        <p:spPr>
          <a:xfrm>
            <a:off x="439270" y="3849138"/>
            <a:ext cx="519953" cy="554706"/>
          </a:xfrm>
          <a:prstGeom prst="up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Arrow: Up 3">
            <a:extLst>
              <a:ext uri="{FF2B5EF4-FFF2-40B4-BE49-F238E27FC236}">
                <a16:creationId xmlns:a16="http://schemas.microsoft.com/office/drawing/2014/main" id="{7167F3A2-ED9F-4038-4079-364A97F40168}"/>
              </a:ext>
            </a:extLst>
          </p:cNvPr>
          <p:cNvSpPr/>
          <p:nvPr/>
        </p:nvSpPr>
        <p:spPr>
          <a:xfrm>
            <a:off x="1326776" y="3870738"/>
            <a:ext cx="519953" cy="554706"/>
          </a:xfrm>
          <a:prstGeom prst="upArrow">
            <a:avLst/>
          </a:prstGeom>
          <a:solidFill>
            <a:schemeClr val="accent6">
              <a:lumMod val="75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664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D8135E3-75B1-B887-FE88-28FDE7F833FC}"/>
              </a:ext>
            </a:extLst>
          </p:cNvPr>
          <p:cNvGraphicFramePr>
            <a:graphicFrameLocks noGrp="1"/>
          </p:cNvGraphicFramePr>
          <p:nvPr>
            <p:ph idx="1"/>
            <p:extLst>
              <p:ext uri="{D42A27DB-BD31-4B8C-83A1-F6EECF244321}">
                <p14:modId xmlns:p14="http://schemas.microsoft.com/office/powerpoint/2010/main" val="442310450"/>
              </p:ext>
            </p:extLst>
          </p:nvPr>
        </p:nvGraphicFramePr>
        <p:xfrm>
          <a:off x="0" y="1371600"/>
          <a:ext cx="12039600" cy="4679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E3678654-6ABF-6FF8-3D59-D9705FC92215}"/>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0407552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812313"/>
            <a:ext cx="12192000" cy="1517050"/>
          </a:xfrm>
          <a:prstGeom prst="rect">
            <a:avLst/>
          </a:prstGeom>
        </p:spPr>
      </p:pic>
    </p:spTree>
    <p:extLst>
      <p:ext uri="{BB962C8B-B14F-4D97-AF65-F5344CB8AC3E}">
        <p14:creationId xmlns:p14="http://schemas.microsoft.com/office/powerpoint/2010/main" val="23860183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3097" y="2076261"/>
            <a:ext cx="11145805" cy="2705478"/>
          </a:xfrm>
          <a:prstGeom prst="rect">
            <a:avLst/>
          </a:prstGeom>
        </p:spPr>
      </p:pic>
    </p:spTree>
    <p:extLst>
      <p:ext uri="{BB962C8B-B14F-4D97-AF65-F5344CB8AC3E}">
        <p14:creationId xmlns:p14="http://schemas.microsoft.com/office/powerpoint/2010/main" val="1180887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stretch>
            <a:fillRect/>
          </a:stretch>
        </p:blipFill>
        <p:spPr>
          <a:xfrm>
            <a:off x="-1116282" y="-2020539"/>
            <a:ext cx="13308282" cy="8878539"/>
          </a:xfrm>
          <a:prstGeom prst="rect">
            <a:avLst/>
          </a:prstGeom>
        </p:spPr>
      </p:pic>
    </p:spTree>
    <p:extLst>
      <p:ext uri="{BB962C8B-B14F-4D97-AF65-F5344CB8AC3E}">
        <p14:creationId xmlns:p14="http://schemas.microsoft.com/office/powerpoint/2010/main" val="1193316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80943" y="1533260"/>
            <a:ext cx="5830114" cy="3791479"/>
          </a:xfrm>
          <a:prstGeom prst="rect">
            <a:avLst/>
          </a:prstGeom>
        </p:spPr>
      </p:pic>
    </p:spTree>
    <p:extLst>
      <p:ext uri="{BB962C8B-B14F-4D97-AF65-F5344CB8AC3E}">
        <p14:creationId xmlns:p14="http://schemas.microsoft.com/office/powerpoint/2010/main" val="1249130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5018" y="-472032"/>
            <a:ext cx="11021963" cy="7802064"/>
          </a:xfrm>
          <a:prstGeom prst="rect">
            <a:avLst/>
          </a:prstGeom>
        </p:spPr>
      </p:pic>
    </p:spTree>
    <p:extLst>
      <p:ext uri="{BB962C8B-B14F-4D97-AF65-F5344CB8AC3E}">
        <p14:creationId xmlns:p14="http://schemas.microsoft.com/office/powerpoint/2010/main" val="1305020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7A8C07-8420-6024-ACFF-F99F10D3C2B9}"/>
              </a:ext>
            </a:extLst>
          </p:cNvPr>
          <p:cNvPicPr>
            <a:picLocks noChangeAspect="1"/>
          </p:cNvPicPr>
          <p:nvPr/>
        </p:nvPicPr>
        <p:blipFill>
          <a:blip r:embed="rId2"/>
          <a:stretch>
            <a:fillRect/>
          </a:stretch>
        </p:blipFill>
        <p:spPr>
          <a:xfrm>
            <a:off x="0" y="781346"/>
            <a:ext cx="12192000" cy="5245145"/>
          </a:xfrm>
          <a:prstGeom prst="rect">
            <a:avLst/>
          </a:prstGeom>
        </p:spPr>
      </p:pic>
    </p:spTree>
    <p:extLst>
      <p:ext uri="{BB962C8B-B14F-4D97-AF65-F5344CB8AC3E}">
        <p14:creationId xmlns:p14="http://schemas.microsoft.com/office/powerpoint/2010/main" val="32005363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912" y="2833604"/>
            <a:ext cx="11822175" cy="1190791"/>
          </a:xfrm>
          <a:prstGeom prst="rect">
            <a:avLst/>
          </a:prstGeom>
        </p:spPr>
      </p:pic>
      <p:pic>
        <p:nvPicPr>
          <p:cNvPr id="3" name="Picture 2"/>
          <p:cNvPicPr>
            <a:picLocks noChangeAspect="1"/>
          </p:cNvPicPr>
          <p:nvPr/>
        </p:nvPicPr>
        <p:blipFill>
          <a:blip r:embed="rId3"/>
          <a:stretch>
            <a:fillRect/>
          </a:stretch>
        </p:blipFill>
        <p:spPr>
          <a:xfrm>
            <a:off x="5008995" y="5062454"/>
            <a:ext cx="2905530" cy="1190791"/>
          </a:xfrm>
          <a:prstGeom prst="rect">
            <a:avLst/>
          </a:prstGeom>
        </p:spPr>
      </p:pic>
    </p:spTree>
    <p:extLst>
      <p:ext uri="{BB962C8B-B14F-4D97-AF65-F5344CB8AC3E}">
        <p14:creationId xmlns:p14="http://schemas.microsoft.com/office/powerpoint/2010/main" val="2357813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74" y="846213"/>
            <a:ext cx="12204873" cy="4960227"/>
          </a:xfrm>
          <a:prstGeom prst="rect">
            <a:avLst/>
          </a:prstGeom>
        </p:spPr>
      </p:pic>
    </p:spTree>
    <p:extLst>
      <p:ext uri="{BB962C8B-B14F-4D97-AF65-F5344CB8AC3E}">
        <p14:creationId xmlns:p14="http://schemas.microsoft.com/office/powerpoint/2010/main" val="4956147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graphicFrame>
        <p:nvGraphicFramePr>
          <p:cNvPr id="6" name="Object 2"/>
          <p:cNvGraphicFramePr>
            <a:graphicFrameLocks noGrp="1" noChangeAspect="1"/>
          </p:cNvGraphicFramePr>
          <p:nvPr>
            <p:ph type="pic" idx="4294967295"/>
          </p:nvPr>
        </p:nvGraphicFramePr>
        <p:xfrm>
          <a:off x="2330450" y="1079500"/>
          <a:ext cx="6657975" cy="4470400"/>
        </p:xfrm>
        <a:graphic>
          <a:graphicData uri="http://schemas.openxmlformats.org/presentationml/2006/ole">
            <mc:AlternateContent xmlns:mc="http://schemas.openxmlformats.org/markup-compatibility/2006">
              <mc:Choice xmlns:v="urn:schemas-microsoft-com:vml" Requires="v">
                <p:oleObj name="Photo Editor Photo" r:id="rId2" imgW="4001058" imgH="2685714" progId="">
                  <p:embed/>
                </p:oleObj>
              </mc:Choice>
              <mc:Fallback>
                <p:oleObj name="Photo Editor Photo" r:id="rId2" imgW="4001058" imgH="2685714" progId="">
                  <p:embed/>
                  <p:pic>
                    <p:nvPicPr>
                      <p:cNvPr id="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450" y="1079500"/>
                        <a:ext cx="6657975" cy="44704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93563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62905" y="-905480"/>
            <a:ext cx="13317809" cy="8668960"/>
          </a:xfrm>
          <a:prstGeom prst="rect">
            <a:avLst/>
          </a:prstGeom>
        </p:spPr>
      </p:pic>
    </p:spTree>
    <p:extLst>
      <p:ext uri="{BB962C8B-B14F-4D97-AF65-F5344CB8AC3E}">
        <p14:creationId xmlns:p14="http://schemas.microsoft.com/office/powerpoint/2010/main" val="390729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3378" y="-1224612"/>
            <a:ext cx="13298756" cy="9307224"/>
          </a:xfrm>
          <a:prstGeom prst="rect">
            <a:avLst/>
          </a:prstGeom>
        </p:spPr>
      </p:pic>
    </p:spTree>
    <p:extLst>
      <p:ext uri="{BB962C8B-B14F-4D97-AF65-F5344CB8AC3E}">
        <p14:creationId xmlns:p14="http://schemas.microsoft.com/office/powerpoint/2010/main" val="3400943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a:extLst>
              <a:ext uri="{FF2B5EF4-FFF2-40B4-BE49-F238E27FC236}">
                <a16:creationId xmlns:a16="http://schemas.microsoft.com/office/drawing/2014/main" id="{1DC4369E-7BDF-BDAE-DA70-39E62BDE9D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6405" y="0"/>
            <a:ext cx="7759191" cy="6362211"/>
          </a:xfrm>
          <a:prstGeom prst="rect">
            <a:avLst/>
          </a:prstGeom>
        </p:spPr>
      </p:pic>
    </p:spTree>
    <p:extLst>
      <p:ext uri="{BB962C8B-B14F-4D97-AF65-F5344CB8AC3E}">
        <p14:creationId xmlns:p14="http://schemas.microsoft.com/office/powerpoint/2010/main" val="4239995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a:extLst>
              <a:ext uri="{FF2B5EF4-FFF2-40B4-BE49-F238E27FC236}">
                <a16:creationId xmlns:a16="http://schemas.microsoft.com/office/drawing/2014/main" id="{50CECB19-31FD-D8F5-980F-87117C6BDC90}"/>
              </a:ext>
            </a:extLst>
          </p:cNvPr>
          <p:cNvPicPr>
            <a:picLocks noChangeAspect="1"/>
          </p:cNvPicPr>
          <p:nvPr/>
        </p:nvPicPr>
        <p:blipFill rotWithShape="1">
          <a:blip r:embed="rId4">
            <a:extLst>
              <a:ext uri="{28A0092B-C50C-407E-A947-70E740481C1C}">
                <a14:useLocalDpi xmlns:a14="http://schemas.microsoft.com/office/drawing/2010/main" val="0"/>
              </a:ext>
            </a:extLst>
          </a:blip>
          <a:srcRect l="18052" t="26566" r="164" b="8053"/>
          <a:stretch/>
        </p:blipFill>
        <p:spPr>
          <a:xfrm>
            <a:off x="2112891" y="0"/>
            <a:ext cx="7966218" cy="6368409"/>
          </a:xfrm>
          <a:prstGeom prst="rect">
            <a:avLst/>
          </a:prstGeom>
        </p:spPr>
      </p:pic>
    </p:spTree>
    <p:extLst>
      <p:ext uri="{BB962C8B-B14F-4D97-AF65-F5344CB8AC3E}">
        <p14:creationId xmlns:p14="http://schemas.microsoft.com/office/powerpoint/2010/main" val="1296390670"/>
      </p:ext>
    </p:extLst>
  </p:cSld>
  <p:clrMapOvr>
    <a:masterClrMapping/>
  </p:clrMapOvr>
</p:sld>
</file>

<file path=ppt/theme/theme1.xml><?xml version="1.0" encoding="utf-8"?>
<a:theme xmlns:a="http://schemas.openxmlformats.org/drawingml/2006/main" name="2_Retrospect">
  <a:themeElements>
    <a:clrScheme name="Custom 3">
      <a:dk1>
        <a:sysClr val="windowText" lastClr="000000"/>
      </a:dk1>
      <a:lt1>
        <a:sysClr val="window" lastClr="FFFFFF"/>
      </a:lt1>
      <a:dk2>
        <a:srgbClr val="44546A"/>
      </a:dk2>
      <a:lt2>
        <a:srgbClr val="E7E6E6"/>
      </a:lt2>
      <a:accent1>
        <a:srgbClr val="4472C4"/>
      </a:accent1>
      <a:accent2>
        <a:srgbClr val="77ACDC"/>
      </a:accent2>
      <a:accent3>
        <a:srgbClr val="9966FF"/>
      </a:accent3>
      <a:accent4>
        <a:srgbClr val="FEB91A"/>
      </a:accent4>
      <a:accent5>
        <a:srgbClr val="339966"/>
      </a:accent5>
      <a:accent6>
        <a:srgbClr val="FF9966"/>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2933</TotalTime>
  <Words>2068</Words>
  <Application>Microsoft Office PowerPoint</Application>
  <PresentationFormat>Widescreen</PresentationFormat>
  <Paragraphs>233</Paragraphs>
  <Slides>55</Slides>
  <Notes>17</Notes>
  <HiddenSlides>12</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74" baseType="lpstr">
      <vt:lpstr>Agency FB</vt:lpstr>
      <vt:lpstr>Arial</vt:lpstr>
      <vt:lpstr>Arial Unicode MS</vt:lpstr>
      <vt:lpstr>BlinkMacSystemFont</vt:lpstr>
      <vt:lpstr>Calibri</vt:lpstr>
      <vt:lpstr>Calibri Light</vt:lpstr>
      <vt:lpstr>ff-quadraat-web-pro</vt:lpstr>
      <vt:lpstr>Fira Sans</vt:lpstr>
      <vt:lpstr>futura-lt-w01-book</vt:lpstr>
      <vt:lpstr>Guardian TextSans Web</vt:lpstr>
      <vt:lpstr>Lyon Text Web</vt:lpstr>
      <vt:lpstr>Noto Sans</vt:lpstr>
      <vt:lpstr>Open Sans</vt:lpstr>
      <vt:lpstr>OTNEJMScalaSansLF</vt:lpstr>
      <vt:lpstr>Palatino</vt:lpstr>
      <vt:lpstr>StarSymbol</vt:lpstr>
      <vt:lpstr>Wingdings</vt:lpstr>
      <vt:lpstr>2_Retrospect</vt:lpstr>
      <vt:lpstr>Photo Editor Photo</vt:lpstr>
      <vt:lpstr>Evidence-based Management of Steroid Use in Septic Shock</vt:lpstr>
      <vt:lpstr>Case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Hemodynamic Support</vt:lpstr>
      <vt:lpstr>Questions?</vt:lpstr>
      <vt:lpstr>Rationales for Glucocorticoid in Septic Shock</vt:lpstr>
      <vt:lpstr>PowerPoint Presentation</vt:lpstr>
      <vt:lpstr>PowerPoint Presentation</vt:lpstr>
      <vt:lpstr>PowerPoint Presentation</vt:lpstr>
      <vt:lpstr>Hydrocortisone Therapy for Patients with Septic Shock</vt:lpstr>
      <vt:lpstr>Hydrocortisone Therapy for Patients with Septic Shock</vt:lpstr>
      <vt:lpstr>Kaplan–Meier Curves for the Time to Reversal of Shock</vt:lpstr>
      <vt:lpstr>PowerPoint Presentation</vt:lpstr>
      <vt:lpstr>Adjunctive Glucocorticoid Therapy in Patients with Septic Shock</vt:lpstr>
      <vt:lpstr>Adjunctive Glucocorticoid Therapy in Patients with Septic Shock</vt:lpstr>
      <vt:lpstr>PowerPoint Presentation</vt:lpstr>
      <vt:lpstr>Hydrocortisone plus Fludrocortisone for Adults with Septic Shock</vt:lpstr>
      <vt:lpstr>PowerPoint Presentation</vt:lpstr>
      <vt:lpstr>Association between Steroid and 90-Day Mortality</vt:lpstr>
      <vt:lpstr>PowerPoint Presentation</vt:lpstr>
      <vt:lpstr>Should Adrenal Reserve be Assessed?</vt:lpstr>
      <vt:lpstr>CORTICUS Trial</vt:lpstr>
      <vt:lpstr>PowerPoint Presentation</vt:lpstr>
      <vt:lpstr>Effect of Hydrocortisone on Development of Shock Among Patients With Severe Sepsis</vt:lpstr>
      <vt:lpstr>Recommendations</vt:lpstr>
      <vt:lpstr>Steroid Use in Septic Shock</vt:lpstr>
      <vt:lpstr>PowerPoint Presentation</vt:lpstr>
      <vt:lpstr>Association between Steroid and 90-Day Mortality</vt:lpstr>
      <vt:lpstr> Results should be interpreted with caution!</vt:lpstr>
      <vt:lpstr>PowerPoint Presentation</vt:lpstr>
      <vt:lpstr>PowerPoint Presentation</vt:lpstr>
      <vt:lpstr>PowerPoint Presentation</vt:lpstr>
      <vt:lpstr>PowerPoint Presentation</vt:lpstr>
      <vt:lpstr>PowerPoint Presentation</vt:lpstr>
      <vt:lpstr>Association between Steroid and 90-Day Mortality</vt:lpstr>
      <vt:lpstr>Steroid Use in Septic Shock</vt:lpstr>
      <vt:lpstr>Association between Steroid and 90-Day Mortality</vt:lpstr>
      <vt:lpstr>Hemodynamic Support</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Sanford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Presentation</dc:title>
  <dc:creator>Kherallah,Mazen</dc:creator>
  <cp:lastModifiedBy>MAZEN KHERALLAH</cp:lastModifiedBy>
  <cp:revision>24</cp:revision>
  <dcterms:created xsi:type="dcterms:W3CDTF">2023-12-08T19:36:07Z</dcterms:created>
  <dcterms:modified xsi:type="dcterms:W3CDTF">2024-06-19T21:34:42Z</dcterms:modified>
</cp:coreProperties>
</file>